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image" Target="../media/image2.png"/><Relationship Id="rId5" Type="http://schemas.openxmlformats.org/officeDocument/2006/relationships/tags" Target="../tags/tag77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6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2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金重浔/AppData/Local/Temp/figmazip/slide_6fbd30fe46db4fde\datas\氛围图-12003&amp;63051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>
            <p:custDataLst>
              <p:tags r:id="rId8"/>
            </p:custDataLst>
          </p:nvPr>
        </p:nvSpPr>
        <p:spPr>
          <a:xfrm>
            <a:off x="1015999" y="0"/>
            <a:ext cx="1397000" cy="152400"/>
          </a:xfrm>
          <a:prstGeom prst="rect">
            <a:avLst/>
          </a:prstGeom>
          <a:gradFill>
            <a:gsLst>
              <a:gs pos="70000">
                <a:srgbClr val="2260FF"/>
              </a:gs>
              <a:gs pos="100000">
                <a:srgbClr val="39B5FB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3" hasCustomPrompt="1"/>
            <p:custDataLst>
              <p:tags r:id="rId9"/>
            </p:custDataLst>
          </p:nvPr>
        </p:nvSpPr>
        <p:spPr>
          <a:xfrm>
            <a:off x="1015999" y="1790697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5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1015999" y="2298701"/>
            <a:ext cx="8572500" cy="2095503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大数据智能互联网行业
总结汇报</a:t>
            </a:r>
            <a:endParaRPr lang="zh-CN" altLang="en-US" smtClean="0"/>
          </a:p>
        </p:txBody>
      </p:sp>
      <p:sp>
        <p:nvSpPr>
          <p:cNvPr id="7" name="文本占位符 6"/>
          <p:cNvSpPr>
            <a:spLocks noGrp="1"/>
          </p:cNvSpPr>
          <p:nvPr>
            <p:ph type="body" idx="15" hasCustomPrompt="1"/>
            <p:custDataLst>
              <p:tags r:id="rId11"/>
            </p:custDataLst>
          </p:nvPr>
        </p:nvSpPr>
        <p:spPr>
          <a:xfrm>
            <a:off x="1015999" y="4965704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金重浔/AppData/Local/Temp/figmazip/slide_d6e0f7853b496421\datas\氛围图-12003&amp;63064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8" name="图片 7" descr="C:/Users/金重浔/AppData/Local/Temp/figmazip/slide_d6e0f7853b496421\datas\@png2x_装饰-12003&amp;63066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4"/>
          <a:stretch>
            <a:fillRect/>
          </a:stretch>
        </p:blipFill>
        <p:spPr>
          <a:xfrm>
            <a:off x="1929765" y="2324100"/>
            <a:ext cx="8330565" cy="2691765"/>
          </a:xfrm>
          <a:prstGeom prst="rect">
            <a:avLst/>
          </a:prstGeom>
        </p:spPr>
      </p:pic>
      <p:sp>
        <p:nvSpPr>
          <p:cNvPr id="9" name="任意多边形 8"/>
          <p:cNvSpPr/>
          <p:nvPr userDrawn="1">
            <p:custDataLst>
              <p:tags r:id="rId7"/>
            </p:custDataLst>
          </p:nvPr>
        </p:nvSpPr>
        <p:spPr>
          <a:xfrm>
            <a:off x="5257800" y="1257300"/>
            <a:ext cx="1651000" cy="1651000"/>
          </a:xfrm>
          <a:custGeom>
            <a:avLst/>
            <a:gdLst>
              <a:gd name="connisteX0" fmla="*/ 0 w 1651004"/>
              <a:gd name="connsiteY0" fmla="*/ 825502 h 1651004"/>
              <a:gd name="connisteX1" fmla="*/ 825502 w 1651004"/>
              <a:gd name="connsiteY1" fmla="*/ 0 h 1651004"/>
              <a:gd name="connisteX2" fmla="*/ 825502 w 1651004"/>
              <a:gd name="connsiteY2" fmla="*/ 0 h 1651004"/>
              <a:gd name="connisteX3" fmla="*/ 1651004 w 1651004"/>
              <a:gd name="connsiteY3" fmla="*/ 825502 h 1651004"/>
              <a:gd name="connisteX4" fmla="*/ 1651004 w 1651004"/>
              <a:gd name="connsiteY4" fmla="*/ 825502 h 1651004"/>
              <a:gd name="connisteX5" fmla="*/ 825502 w 1651004"/>
              <a:gd name="connsiteY5" fmla="*/ 1651004 h 1651004"/>
              <a:gd name="connisteX6" fmla="*/ 825502 w 1651004"/>
              <a:gd name="connsiteY6" fmla="*/ 1651004 h 1651004"/>
              <a:gd name="connisteX7" fmla="*/ 0 w 1651004"/>
              <a:gd name="connsiteY7" fmla="*/ 825502 h 1651004"/>
              <a:gd name="connisteX8" fmla="*/ 0 w 1651004"/>
              <a:gd name="connsiteY8" fmla="*/ 825502 h 1651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651004" h="1651004">
                <a:moveTo>
                  <a:pt x="0" y="825502"/>
                </a:moveTo>
                <a:cubicBezTo>
                  <a:pt x="0" y="369591"/>
                  <a:pt x="369591" y="0"/>
                  <a:pt x="825502" y="0"/>
                </a:cubicBezTo>
                <a:lnTo>
                  <a:pt x="825502" y="0"/>
                </a:lnTo>
                <a:cubicBezTo>
                  <a:pt x="1281422" y="0"/>
                  <a:pt x="1651004" y="369591"/>
                  <a:pt x="1651004" y="825502"/>
                </a:cubicBezTo>
                <a:lnTo>
                  <a:pt x="1651004" y="825502"/>
                </a:lnTo>
                <a:cubicBezTo>
                  <a:pt x="1651004" y="1281422"/>
                  <a:pt x="1281422" y="1651004"/>
                  <a:pt x="825502" y="1651004"/>
                </a:cubicBezTo>
                <a:lnTo>
                  <a:pt x="825502" y="1651004"/>
                </a:lnTo>
                <a:cubicBezTo>
                  <a:pt x="369591" y="1651004"/>
                  <a:pt x="0" y="1281422"/>
                  <a:pt x="0" y="825502"/>
                </a:cubicBezTo>
                <a:lnTo>
                  <a:pt x="0" y="825502"/>
                </a:lnTo>
                <a:close/>
              </a:path>
            </a:pathLst>
          </a:cu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2971800" y="3022604"/>
            <a:ext cx="6248397" cy="1549396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4000"/>
              </a:lnSpc>
              <a:buNone/>
              <a:defRPr sz="48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章节页的标题内容标题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5156201" y="1312274"/>
            <a:ext cx="1485105" cy="1434063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68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金重浔/AppData/Local/Temp/figmazip/slide_1bb8ecf3f150e5a2\datas\氛围图-12003&amp;63072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1015999" y="0"/>
            <a:ext cx="1397000" cy="152400"/>
          </a:xfrm>
          <a:prstGeom prst="rect">
            <a:avLst/>
          </a:prstGeom>
          <a:gradFill>
            <a:gsLst>
              <a:gs pos="70000">
                <a:srgbClr val="2260FF"/>
              </a:gs>
              <a:gs pos="100000">
                <a:srgbClr val="39B5FB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7"/>
            </p:custDataLst>
          </p:nvPr>
        </p:nvSpPr>
        <p:spPr>
          <a:xfrm>
            <a:off x="1015999" y="3136904"/>
            <a:ext cx="3162300" cy="50800"/>
          </a:xfrm>
          <a:prstGeom prst="rect">
            <a:avLst/>
          </a:prstGeom>
          <a:gradFill>
            <a:gsLst>
              <a:gs pos="0">
                <a:srgbClr val="39B5FB"/>
              </a:gs>
              <a:gs pos="100000">
                <a:srgbClr val="2260FF"/>
              </a:gs>
            </a:gsLst>
            <a:lin ang="108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9"/>
            </p:custDataLst>
          </p:nvPr>
        </p:nvSpPr>
        <p:spPr>
          <a:xfrm>
            <a:off x="11417299" y="5969002"/>
            <a:ext cx="317500" cy="317500"/>
          </a:xfrm>
          <a:prstGeom prst="rect">
            <a:avLst/>
          </a:pr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10"/>
            </p:custDataLst>
          </p:nvPr>
        </p:nvSpPr>
        <p:spPr>
          <a:xfrm>
            <a:off x="11302999" y="6159499"/>
            <a:ext cx="254000" cy="254000"/>
          </a:xfrm>
          <a:prstGeom prst="rect">
            <a:avLst/>
          </a:prstGeom>
          <a:solidFill>
            <a:schemeClr val="accent5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1015999" y="2527301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1" name="标题 10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1015999" y="3340102"/>
            <a:ext cx="5651504" cy="1015999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金重浔/AppData/Local/Temp/figmazip/slide_39952335d33b60a9\datas\氛围图-12003&amp;62645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825502" y="431798"/>
            <a:ext cx="2654302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39000"/>
              </a:lnSpc>
              <a:buNone/>
              <a:defRPr sz="36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825502" y="1193804"/>
            <a:ext cx="2616199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tags" Target="../tags/tag228.xml"/><Relationship Id="rId3" Type="http://schemas.openxmlformats.org/officeDocument/2006/relationships/image" Target="NULL" TargetMode="External"/><Relationship Id="rId2" Type="http://schemas.openxmlformats.org/officeDocument/2006/relationships/image" Target="../media/image16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39.xml"/><Relationship Id="rId16" Type="http://schemas.openxmlformats.org/officeDocument/2006/relationships/tags" Target="../tags/tag238.xml"/><Relationship Id="rId15" Type="http://schemas.openxmlformats.org/officeDocument/2006/relationships/tags" Target="../tags/tag237.xml"/><Relationship Id="rId14" Type="http://schemas.openxmlformats.org/officeDocument/2006/relationships/tags" Target="../tags/tag236.xml"/><Relationship Id="rId13" Type="http://schemas.openxmlformats.org/officeDocument/2006/relationships/tags" Target="../tags/tag235.xml"/><Relationship Id="rId12" Type="http://schemas.openxmlformats.org/officeDocument/2006/relationships/tags" Target="../tags/tag234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tags" Target="../tags/tag22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image" Target="NULL" TargetMode="External"/><Relationship Id="rId2" Type="http://schemas.openxmlformats.org/officeDocument/2006/relationships/image" Target="../media/image5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52.xml"/><Relationship Id="rId16" Type="http://schemas.openxmlformats.org/officeDocument/2006/relationships/image" Target="../media/image7.png"/><Relationship Id="rId15" Type="http://schemas.openxmlformats.org/officeDocument/2006/relationships/image" Target="../media/image18.png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tags" Target="../tags/tag24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image" Target="NULL" TargetMode="External"/><Relationship Id="rId2" Type="http://schemas.openxmlformats.org/officeDocument/2006/relationships/image" Target="../media/image19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65.xml"/><Relationship Id="rId16" Type="http://schemas.openxmlformats.org/officeDocument/2006/relationships/image" Target="../media/image7.png"/><Relationship Id="rId15" Type="http://schemas.openxmlformats.org/officeDocument/2006/relationships/image" Target="../media/image20.jpeg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image" Target="../media/image7.png"/><Relationship Id="rId3" Type="http://schemas.openxmlformats.org/officeDocument/2006/relationships/image" Target="../media/image21.jpeg"/><Relationship Id="rId2" Type="http://schemas.openxmlformats.org/officeDocument/2006/relationships/tags" Target="../tags/tag267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78.xml"/><Relationship Id="rId14" Type="http://schemas.openxmlformats.org/officeDocument/2006/relationships/tags" Target="../tags/tag277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tags" Target="../tags/tag26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image" Target="../media/image7.png"/><Relationship Id="rId7" Type="http://schemas.openxmlformats.org/officeDocument/2006/relationships/image" Target="../media/image22.jpeg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image" Target="NULL" TargetMode="Externa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97.xml"/><Relationship Id="rId21" Type="http://schemas.openxmlformats.org/officeDocument/2006/relationships/tags" Target="../tags/tag296.xml"/><Relationship Id="rId20" Type="http://schemas.openxmlformats.org/officeDocument/2006/relationships/tags" Target="../tags/tag295.xml"/><Relationship Id="rId2" Type="http://schemas.openxmlformats.org/officeDocument/2006/relationships/image" Target="../media/image19.png"/><Relationship Id="rId19" Type="http://schemas.openxmlformats.org/officeDocument/2006/relationships/tags" Target="../tags/tag294.xml"/><Relationship Id="rId18" Type="http://schemas.openxmlformats.org/officeDocument/2006/relationships/tags" Target="../tags/tag293.xml"/><Relationship Id="rId17" Type="http://schemas.openxmlformats.org/officeDocument/2006/relationships/tags" Target="../tags/tag292.xml"/><Relationship Id="rId16" Type="http://schemas.openxmlformats.org/officeDocument/2006/relationships/image" Target="../media/image24.jpeg"/><Relationship Id="rId15" Type="http://schemas.openxmlformats.org/officeDocument/2006/relationships/tags" Target="../tags/tag291.xml"/><Relationship Id="rId14" Type="http://schemas.openxmlformats.org/officeDocument/2006/relationships/image" Target="../media/image23.jpeg"/><Relationship Id="rId13" Type="http://schemas.openxmlformats.org/officeDocument/2006/relationships/tags" Target="../tags/tag290.xml"/><Relationship Id="rId12" Type="http://schemas.openxmlformats.org/officeDocument/2006/relationships/tags" Target="../tags/tag289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tags" Target="../tags/tag28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image" Target="../media/image7.png"/><Relationship Id="rId7" Type="http://schemas.openxmlformats.org/officeDocument/2006/relationships/image" Target="../media/image26.jpeg"/><Relationship Id="rId6" Type="http://schemas.openxmlformats.org/officeDocument/2006/relationships/tags" Target="../tags/tag301.xml"/><Relationship Id="rId5" Type="http://schemas.openxmlformats.org/officeDocument/2006/relationships/image" Target="NULL" TargetMode="External"/><Relationship Id="rId4" Type="http://schemas.openxmlformats.org/officeDocument/2006/relationships/image" Target="../media/image25.png"/><Relationship Id="rId3" Type="http://schemas.openxmlformats.org/officeDocument/2006/relationships/tags" Target="../tags/tag300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13.xml"/><Relationship Id="rId21" Type="http://schemas.openxmlformats.org/officeDocument/2006/relationships/tags" Target="../tags/tag312.xml"/><Relationship Id="rId20" Type="http://schemas.openxmlformats.org/officeDocument/2006/relationships/tags" Target="../tags/tag311.xml"/><Relationship Id="rId2" Type="http://schemas.openxmlformats.org/officeDocument/2006/relationships/tags" Target="../tags/tag299.xml"/><Relationship Id="rId19" Type="http://schemas.openxmlformats.org/officeDocument/2006/relationships/tags" Target="../tags/tag310.xml"/><Relationship Id="rId18" Type="http://schemas.openxmlformats.org/officeDocument/2006/relationships/tags" Target="../tags/tag309.xml"/><Relationship Id="rId17" Type="http://schemas.openxmlformats.org/officeDocument/2006/relationships/tags" Target="../tags/tag308.xml"/><Relationship Id="rId16" Type="http://schemas.openxmlformats.org/officeDocument/2006/relationships/image" Target="../media/image28.jpeg"/><Relationship Id="rId15" Type="http://schemas.openxmlformats.org/officeDocument/2006/relationships/tags" Target="../tags/tag307.xml"/><Relationship Id="rId14" Type="http://schemas.openxmlformats.org/officeDocument/2006/relationships/tags" Target="../tags/tag306.xml"/><Relationship Id="rId13" Type="http://schemas.openxmlformats.org/officeDocument/2006/relationships/tags" Target="../tags/tag305.xml"/><Relationship Id="rId12" Type="http://schemas.openxmlformats.org/officeDocument/2006/relationships/tags" Target="../tags/tag304.xml"/><Relationship Id="rId11" Type="http://schemas.openxmlformats.org/officeDocument/2006/relationships/image" Target="../media/image27.jpeg"/><Relationship Id="rId10" Type="http://schemas.openxmlformats.org/officeDocument/2006/relationships/tags" Target="../tags/tag303.xml"/><Relationship Id="rId1" Type="http://schemas.openxmlformats.org/officeDocument/2006/relationships/tags" Target="../tags/tag29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image" Target="../media/image7.png"/><Relationship Id="rId3" Type="http://schemas.openxmlformats.org/officeDocument/2006/relationships/image" Target="../media/image29.jpeg"/><Relationship Id="rId2" Type="http://schemas.openxmlformats.org/officeDocument/2006/relationships/tags" Target="../tags/tag318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tags" Target="../tags/tag31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30.jpeg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34.xml"/><Relationship Id="rId1" Type="http://schemas.openxmlformats.org/officeDocument/2006/relationships/tags" Target="../tags/tag32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2" Type="http://schemas.openxmlformats.org/officeDocument/2006/relationships/slideLayout" Target="../slideLayouts/slideLayout23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tags" Target="../tags/tag142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347.xml"/><Relationship Id="rId14" Type="http://schemas.openxmlformats.org/officeDocument/2006/relationships/image" Target="../media/image7.png"/><Relationship Id="rId13" Type="http://schemas.openxmlformats.org/officeDocument/2006/relationships/image" Target="../media/image31.jpeg"/><Relationship Id="rId12" Type="http://schemas.openxmlformats.org/officeDocument/2006/relationships/tags" Target="../tags/tag346.xml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tags" Target="../tags/tag33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55.xml"/><Relationship Id="rId8" Type="http://schemas.openxmlformats.org/officeDocument/2006/relationships/tags" Target="../tags/tag354.xml"/><Relationship Id="rId7" Type="http://schemas.openxmlformats.org/officeDocument/2006/relationships/image" Target="../media/image7.png"/><Relationship Id="rId6" Type="http://schemas.openxmlformats.org/officeDocument/2006/relationships/image" Target="../media/image33.jpeg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3" Type="http://schemas.openxmlformats.org/officeDocument/2006/relationships/image" Target="NULL" TargetMode="Externa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65.xml"/><Relationship Id="rId20" Type="http://schemas.openxmlformats.org/officeDocument/2006/relationships/tags" Target="../tags/tag364.xml"/><Relationship Id="rId2" Type="http://schemas.openxmlformats.org/officeDocument/2006/relationships/image" Target="../media/image32.png"/><Relationship Id="rId19" Type="http://schemas.openxmlformats.org/officeDocument/2006/relationships/tags" Target="../tags/tag363.xml"/><Relationship Id="rId18" Type="http://schemas.openxmlformats.org/officeDocument/2006/relationships/tags" Target="../tags/tag362.xml"/><Relationship Id="rId17" Type="http://schemas.openxmlformats.org/officeDocument/2006/relationships/tags" Target="../tags/tag361.xml"/><Relationship Id="rId16" Type="http://schemas.openxmlformats.org/officeDocument/2006/relationships/tags" Target="../tags/tag360.xml"/><Relationship Id="rId15" Type="http://schemas.openxmlformats.org/officeDocument/2006/relationships/image" Target="../media/image35.jpeg"/><Relationship Id="rId14" Type="http://schemas.openxmlformats.org/officeDocument/2006/relationships/tags" Target="../tags/tag359.xml"/><Relationship Id="rId13" Type="http://schemas.openxmlformats.org/officeDocument/2006/relationships/tags" Target="../tags/tag358.xml"/><Relationship Id="rId12" Type="http://schemas.openxmlformats.org/officeDocument/2006/relationships/tags" Target="../tags/tag357.xml"/><Relationship Id="rId11" Type="http://schemas.openxmlformats.org/officeDocument/2006/relationships/tags" Target="../tags/tag356.xml"/><Relationship Id="rId10" Type="http://schemas.openxmlformats.org/officeDocument/2006/relationships/image" Target="../media/image34.jpeg"/><Relationship Id="rId1" Type="http://schemas.openxmlformats.org/officeDocument/2006/relationships/tags" Target="../tags/tag35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70.xml"/><Relationship Id="rId8" Type="http://schemas.openxmlformats.org/officeDocument/2006/relationships/image" Target="../media/image7.png"/><Relationship Id="rId7" Type="http://schemas.openxmlformats.org/officeDocument/2006/relationships/image" Target="../media/image37.jpeg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image" Target="NULL" TargetMode="External"/><Relationship Id="rId3" Type="http://schemas.openxmlformats.org/officeDocument/2006/relationships/image" Target="../media/image36.png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81.xml"/><Relationship Id="rId21" Type="http://schemas.openxmlformats.org/officeDocument/2006/relationships/tags" Target="../tags/tag380.xml"/><Relationship Id="rId20" Type="http://schemas.openxmlformats.org/officeDocument/2006/relationships/tags" Target="../tags/tag379.xml"/><Relationship Id="rId2" Type="http://schemas.openxmlformats.org/officeDocument/2006/relationships/tags" Target="../tags/tag367.xml"/><Relationship Id="rId19" Type="http://schemas.openxmlformats.org/officeDocument/2006/relationships/tags" Target="../tags/tag378.xml"/><Relationship Id="rId18" Type="http://schemas.openxmlformats.org/officeDocument/2006/relationships/tags" Target="../tags/tag377.xml"/><Relationship Id="rId17" Type="http://schemas.openxmlformats.org/officeDocument/2006/relationships/tags" Target="../tags/tag376.xml"/><Relationship Id="rId16" Type="http://schemas.openxmlformats.org/officeDocument/2006/relationships/image" Target="../media/image39.png"/><Relationship Id="rId15" Type="http://schemas.openxmlformats.org/officeDocument/2006/relationships/tags" Target="../tags/tag375.xml"/><Relationship Id="rId14" Type="http://schemas.openxmlformats.org/officeDocument/2006/relationships/tags" Target="../tags/tag374.xml"/><Relationship Id="rId13" Type="http://schemas.openxmlformats.org/officeDocument/2006/relationships/tags" Target="../tags/tag373.xml"/><Relationship Id="rId12" Type="http://schemas.openxmlformats.org/officeDocument/2006/relationships/tags" Target="../tags/tag372.xml"/><Relationship Id="rId11" Type="http://schemas.openxmlformats.org/officeDocument/2006/relationships/image" Target="../media/image38.jpeg"/><Relationship Id="rId10" Type="http://schemas.openxmlformats.org/officeDocument/2006/relationships/tags" Target="../tags/tag371.xml"/><Relationship Id="rId1" Type="http://schemas.openxmlformats.org/officeDocument/2006/relationships/tags" Target="../tags/tag366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396.xml"/><Relationship Id="rId14" Type="http://schemas.openxmlformats.org/officeDocument/2006/relationships/tags" Target="../tags/tag395.xml"/><Relationship Id="rId13" Type="http://schemas.openxmlformats.org/officeDocument/2006/relationships/tags" Target="../tags/tag394.xml"/><Relationship Id="rId12" Type="http://schemas.openxmlformats.org/officeDocument/2006/relationships/tags" Target="../tags/tag393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tags" Target="../tags/tag38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tags" Target="../tags/tag401.xml"/><Relationship Id="rId7" Type="http://schemas.openxmlformats.org/officeDocument/2006/relationships/tags" Target="../tags/tag400.xml"/><Relationship Id="rId6" Type="http://schemas.openxmlformats.org/officeDocument/2006/relationships/image" Target="../media/image41.jpeg"/><Relationship Id="rId5" Type="http://schemas.openxmlformats.org/officeDocument/2006/relationships/tags" Target="../tags/tag399.xml"/><Relationship Id="rId4" Type="http://schemas.openxmlformats.org/officeDocument/2006/relationships/image" Target="../media/image7.png"/><Relationship Id="rId3" Type="http://schemas.openxmlformats.org/officeDocument/2006/relationships/image" Target="../media/image40.jpeg"/><Relationship Id="rId2" Type="http://schemas.openxmlformats.org/officeDocument/2006/relationships/tags" Target="../tags/tag398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image" Target="../media/image42.jpeg"/><Relationship Id="rId1" Type="http://schemas.openxmlformats.org/officeDocument/2006/relationships/tags" Target="../tags/tag39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jpeg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image" Target="../media/image7.png"/><Relationship Id="rId5" Type="http://schemas.openxmlformats.org/officeDocument/2006/relationships/image" Target="../media/image43.jpeg"/><Relationship Id="rId4" Type="http://schemas.openxmlformats.org/officeDocument/2006/relationships/tags" Target="../tags/tag412.xml"/><Relationship Id="rId3" Type="http://schemas.openxmlformats.org/officeDocument/2006/relationships/tags" Target="../tags/tag411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428.xml"/><Relationship Id="rId24" Type="http://schemas.openxmlformats.org/officeDocument/2006/relationships/tags" Target="../tags/tag427.xml"/><Relationship Id="rId23" Type="http://schemas.openxmlformats.org/officeDocument/2006/relationships/tags" Target="../tags/tag426.xml"/><Relationship Id="rId22" Type="http://schemas.openxmlformats.org/officeDocument/2006/relationships/tags" Target="../tags/tag425.xml"/><Relationship Id="rId21" Type="http://schemas.openxmlformats.org/officeDocument/2006/relationships/tags" Target="../tags/tag424.xml"/><Relationship Id="rId20" Type="http://schemas.openxmlformats.org/officeDocument/2006/relationships/tags" Target="../tags/tag423.xml"/><Relationship Id="rId2" Type="http://schemas.openxmlformats.org/officeDocument/2006/relationships/tags" Target="../tags/tag410.xml"/><Relationship Id="rId19" Type="http://schemas.openxmlformats.org/officeDocument/2006/relationships/tags" Target="../tags/tag422.xml"/><Relationship Id="rId18" Type="http://schemas.openxmlformats.org/officeDocument/2006/relationships/tags" Target="../tags/tag421.xml"/><Relationship Id="rId17" Type="http://schemas.openxmlformats.org/officeDocument/2006/relationships/image" Target="../media/image46.jpeg"/><Relationship Id="rId16" Type="http://schemas.openxmlformats.org/officeDocument/2006/relationships/tags" Target="../tags/tag420.xml"/><Relationship Id="rId15" Type="http://schemas.openxmlformats.org/officeDocument/2006/relationships/tags" Target="../tags/tag419.xml"/><Relationship Id="rId14" Type="http://schemas.openxmlformats.org/officeDocument/2006/relationships/image" Target="../media/image45.jpeg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tags" Target="../tags/tag409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image" Target="../media/image7.png"/><Relationship Id="rId7" Type="http://schemas.openxmlformats.org/officeDocument/2006/relationships/image" Target="../media/image6.jpeg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image" Target="NULL" TargetMode="External"/><Relationship Id="rId2" Type="http://schemas.openxmlformats.org/officeDocument/2006/relationships/image" Target="../media/image5.pn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tags" Target="../tags/tag16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image" Target="../media/image9.jpeg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image" Target="../media/image7.png"/><Relationship Id="rId4" Type="http://schemas.openxmlformats.org/officeDocument/2006/relationships/image" Target="../media/image8.jpeg"/><Relationship Id="rId3" Type="http://schemas.openxmlformats.org/officeDocument/2006/relationships/tags" Target="../tags/tag179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178.xml"/><Relationship Id="rId19" Type="http://schemas.openxmlformats.org/officeDocument/2006/relationships/tags" Target="../tags/tag191.xml"/><Relationship Id="rId18" Type="http://schemas.openxmlformats.org/officeDocument/2006/relationships/tags" Target="../tags/tag190.xml"/><Relationship Id="rId17" Type="http://schemas.openxmlformats.org/officeDocument/2006/relationships/tags" Target="../tags/tag189.xml"/><Relationship Id="rId16" Type="http://schemas.openxmlformats.org/officeDocument/2006/relationships/tags" Target="../tags/tag188.xml"/><Relationship Id="rId15" Type="http://schemas.openxmlformats.org/officeDocument/2006/relationships/tags" Target="../tags/tag187.xml"/><Relationship Id="rId14" Type="http://schemas.openxmlformats.org/officeDocument/2006/relationships/tags" Target="../tags/tag186.xml"/><Relationship Id="rId13" Type="http://schemas.openxmlformats.org/officeDocument/2006/relationships/image" Target="../media/image10.png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image" Target="../media/image7.png"/><Relationship Id="rId7" Type="http://schemas.openxmlformats.org/officeDocument/2006/relationships/image" Target="../media/image11.jpeg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image" Target="NULL" TargetMode="External"/><Relationship Id="rId2" Type="http://schemas.openxmlformats.org/officeDocument/2006/relationships/image" Target="../media/image5.png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08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tags" Target="../tags/tag19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image" Target="../media/image7.png"/><Relationship Id="rId7" Type="http://schemas.openxmlformats.org/officeDocument/2006/relationships/image" Target="../media/image13.png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image" Target="NULL" TargetMode="Externa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23.xml"/><Relationship Id="rId20" Type="http://schemas.openxmlformats.org/officeDocument/2006/relationships/tags" Target="../tags/tag222.xml"/><Relationship Id="rId2" Type="http://schemas.openxmlformats.org/officeDocument/2006/relationships/image" Target="../media/image12.png"/><Relationship Id="rId19" Type="http://schemas.openxmlformats.org/officeDocument/2006/relationships/tags" Target="../tags/tag221.xml"/><Relationship Id="rId18" Type="http://schemas.openxmlformats.org/officeDocument/2006/relationships/tags" Target="../tags/tag220.xml"/><Relationship Id="rId17" Type="http://schemas.openxmlformats.org/officeDocument/2006/relationships/tags" Target="../tags/tag219.xml"/><Relationship Id="rId16" Type="http://schemas.openxmlformats.org/officeDocument/2006/relationships/image" Target="../media/image15.jpeg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image" Target="../media/image14.jpeg"/><Relationship Id="rId10" Type="http://schemas.openxmlformats.org/officeDocument/2006/relationships/tags" Target="../tags/tag214.xml"/><Relationship Id="rId1" Type="http://schemas.openxmlformats.org/officeDocument/2006/relationships/tags" Target="../tags/tag20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>
          <a:xfrm>
            <a:off x="891540" y="3009900"/>
            <a:ext cx="9324975" cy="2095500"/>
          </a:xfrm>
        </p:spPr>
        <p:txBody>
          <a:bodyPr/>
          <a:p>
            <a:r>
              <a:rPr lang="en-US" altLang="zh-CN"/>
              <a:t>-</a:t>
            </a:r>
            <a:r>
              <a:rPr lang="zh-CN" altLang="en-US"/>
              <a:t>开源项目健康度分析平台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637915" y="5252085"/>
            <a:ext cx="4490085" cy="398780"/>
            <a:chOff x="4352" y="8320"/>
            <a:chExt cx="7071" cy="628"/>
          </a:xfrm>
        </p:grpSpPr>
        <p:sp>
          <p:nvSpPr>
            <p:cNvPr id="10" name="流程图: 终止 9"/>
            <p:cNvSpPr/>
            <p:nvPr/>
          </p:nvSpPr>
          <p:spPr>
            <a:xfrm>
              <a:off x="4352" y="8320"/>
              <a:ext cx="3199" cy="57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023" y="8320"/>
              <a:ext cx="6400" cy="628"/>
            </a:xfrm>
            <a:prstGeom prst="rect">
              <a:avLst/>
            </a:prstGeom>
          </p:spPr>
          <p:txBody>
            <a:bodyPr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kumimoji="1" lang="en-US" altLang="zh-CN" sz="20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楷体" panose="02010609060101010101" charset="-122"/>
                  <a:ea typeface="楷体" panose="02010609060101010101" charset="-122"/>
                  <a:cs typeface="Alibaba Sans Medium" panose="020B0603020203040204"/>
                  <a:sym typeface="+mn-ea"/>
                </a:rPr>
                <a:t>Way Tech</a:t>
              </a:r>
              <a:endPara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楷体" panose="02010609060101010101" charset="-122"/>
                <a:ea typeface="楷体" panose="02010609060101010101" charset="-122"/>
                <a:cs typeface="Alibaba Sans Medium" panose="020B0603020203040204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23795" y="1811020"/>
            <a:ext cx="62604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 b="1" spc="3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OpenHealth</a:t>
            </a:r>
            <a:endParaRPr lang="zh-CN" altLang="en-US" sz="7200" b="1" spc="30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cc4dbe07096fa91e\datas\@png2x_装饰-12003&amp;493849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</p:spPr>
      </p:pic>
      <p:pic>
        <p:nvPicPr>
          <p:cNvPr id="3" name="图片 2" descr="C:/Users/金重浔/AppData/Roaming/Kingsoft/office6/wppai/generateppt/e652e12eb7eae7d1b43168ef9f7ccaea.pnge652e12eb7eae7d1b43168ef9f7ccaea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2309" b="2309"/>
          <a:stretch>
            <a:fillRect/>
          </a:stretch>
        </p:blipFill>
        <p:spPr>
          <a:xfrm>
            <a:off x="609602" y="609603"/>
            <a:ext cx="6921500" cy="5638800"/>
          </a:xfrm>
          <a:custGeom>
            <a:avLst/>
            <a:gdLst>
              <a:gd name="connisteX0" fmla="*/ 0 w 6934196"/>
              <a:gd name="connsiteY0" fmla="*/ 304796 h 5638803"/>
              <a:gd name="connisteX1" fmla="*/ 304796 w 6934196"/>
              <a:gd name="connsiteY1" fmla="*/ 0 h 5638803"/>
              <a:gd name="connisteX2" fmla="*/ 6629400 w 6934196"/>
              <a:gd name="connsiteY2" fmla="*/ 0 h 5638803"/>
              <a:gd name="connisteX3" fmla="*/ 6934196 w 6934196"/>
              <a:gd name="connsiteY3" fmla="*/ 304796 h 5638803"/>
              <a:gd name="connisteX4" fmla="*/ 6934196 w 6934196"/>
              <a:gd name="connsiteY4" fmla="*/ 5333996 h 5638803"/>
              <a:gd name="connisteX5" fmla="*/ 6629400 w 6934196"/>
              <a:gd name="connsiteY5" fmla="*/ 5638803 h 5638803"/>
              <a:gd name="connisteX6" fmla="*/ 304796 w 6934196"/>
              <a:gd name="connsiteY6" fmla="*/ 5638803 h 5638803"/>
              <a:gd name="connisteX7" fmla="*/ 0 w 6934196"/>
              <a:gd name="connsiteY7" fmla="*/ 5333996 h 5638803"/>
              <a:gd name="connisteX8" fmla="*/ 0 w 6934196"/>
              <a:gd name="connsiteY8" fmla="*/ 304796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197" h="5638803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5333997"/>
                </a:lnTo>
                <a:cubicBezTo>
                  <a:pt x="6934197" y="5502338"/>
                  <a:pt x="6797741" y="5638803"/>
                  <a:pt x="6629400" y="5638803"/>
                </a:cubicBezTo>
                <a:lnTo>
                  <a:pt x="304797" y="5638803"/>
                </a:lnTo>
                <a:cubicBezTo>
                  <a:pt x="136465" y="5638803"/>
                  <a:pt x="0" y="5502338"/>
                  <a:pt x="0" y="5333997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81534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基础健康度分析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153400" y="3200400"/>
            <a:ext cx="3505200" cy="3048000"/>
            <a:chOff x="12840" y="5040"/>
            <a:chExt cx="5520" cy="4800"/>
          </a:xfrm>
        </p:grpSpPr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12840" y="504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12840" y="680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13080" y="5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活跃度评分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3080" y="584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提交频率、Issue/PR活跃度评分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2"/>
              </p:custDataLst>
            </p:nvPr>
          </p:nvSpPr>
          <p:spPr>
            <a:xfrm>
              <a:off x="1284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3080" y="68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社区健康度评分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13080" y="760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贡献者数量、Issue响应时间评分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13080" y="856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代码与文档评分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3080" y="936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代码质量、文档完整性评分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84194bd70c1742ed\datas\@png2x_装饰-12003&amp;47065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AI智能分析助手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3200400"/>
            <a:ext cx="3505200" cy="3048000"/>
            <a:chOff x="960" y="5040"/>
            <a:chExt cx="5520" cy="480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504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00" y="5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健康状况分析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1200" y="584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基于大模型，综合分析健康状况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960" y="680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200" y="68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改进建议生成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200" y="760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自动生成优先级排序的改进建议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11"/>
              </p:custDataLst>
            </p:nvPr>
          </p:nvSpPr>
          <p:spPr>
            <a:xfrm>
              <a:off x="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200" y="856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数据指标解读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1200" y="936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智能解读数据指标，辅助决策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3" name="图片 12" descr="C:/Users/金重浔/Desktop/analyzer2.pnganalyzer2"/>
          <p:cNvPicPr preferRelativeResize="0"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0282" r="10282"/>
          <a:stretch>
            <a:fillRect/>
          </a:stretch>
        </p:blipFill>
        <p:spPr>
          <a:xfrm>
            <a:off x="4648197" y="609603"/>
            <a:ext cx="6921500" cy="5638800"/>
          </a:xfrm>
          <a:custGeom>
            <a:avLst/>
            <a:gdLst>
              <a:gd name="connisteX0" fmla="*/ 0 w 6934196"/>
              <a:gd name="connsiteY0" fmla="*/ 304796 h 5638803"/>
              <a:gd name="connisteX1" fmla="*/ 304796 w 6934196"/>
              <a:gd name="connsiteY1" fmla="*/ 0 h 5638803"/>
              <a:gd name="connisteX2" fmla="*/ 6629400 w 6934196"/>
              <a:gd name="connsiteY2" fmla="*/ 0 h 5638803"/>
              <a:gd name="connisteX3" fmla="*/ 6934196 w 6934196"/>
              <a:gd name="connsiteY3" fmla="*/ 304796 h 5638803"/>
              <a:gd name="connisteX4" fmla="*/ 6934196 w 6934196"/>
              <a:gd name="connsiteY4" fmla="*/ 5333996 h 5638803"/>
              <a:gd name="connisteX5" fmla="*/ 6629400 w 6934196"/>
              <a:gd name="connsiteY5" fmla="*/ 5638803 h 5638803"/>
              <a:gd name="connisteX6" fmla="*/ 304796 w 6934196"/>
              <a:gd name="connsiteY6" fmla="*/ 5638803 h 5638803"/>
              <a:gd name="connisteX7" fmla="*/ 0 w 6934196"/>
              <a:gd name="connsiteY7" fmla="*/ 5333996 h 5638803"/>
              <a:gd name="connisteX8" fmla="*/ 0 w 6934196"/>
              <a:gd name="connsiteY8" fmla="*/ 304796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197" h="5638803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5333997"/>
                </a:lnTo>
                <a:cubicBezTo>
                  <a:pt x="6934197" y="5502338"/>
                  <a:pt x="6797741" y="5638803"/>
                  <a:pt x="6629400" y="5638803"/>
                </a:cubicBezTo>
                <a:lnTo>
                  <a:pt x="304797" y="5638803"/>
                </a:lnTo>
                <a:cubicBezTo>
                  <a:pt x="136465" y="5638803"/>
                  <a:pt x="0" y="5502338"/>
                  <a:pt x="0" y="5333997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717415" y="2425065"/>
            <a:ext cx="1167765" cy="148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547d3c8d6e164414\datas\@png2x_装饰-12003&amp;526188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8610600" y="0"/>
            <a:ext cx="3581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可视化仪表盘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1828800"/>
            <a:ext cx="9220200" cy="812800"/>
            <a:chOff x="960" y="2880"/>
            <a:chExt cx="14520" cy="128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0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健康度评分展示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1200" y="368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直观展示健康度评分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6000" y="288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624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核心指标趋势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6240" y="368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展示核心指标趋势图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11"/>
              </p:custDataLst>
            </p:nvPr>
          </p:nvSpPr>
          <p:spPr>
            <a:xfrm>
              <a:off x="11040" y="288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128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项目对比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11280" y="368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支持简单项目对比功能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3" name="图片 12" descr="C:/Users/金重浔/AppData/Roaming/Kingsoft/office6/wppai/generateppt/645b272ef9114367bc1fb2d3cd85eb49.jpg645b272ef9114367bc1fb2d3cd85eb49"/>
          <p:cNvPicPr preferRelativeResize="0"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58"/>
          <a:stretch>
            <a:fillRect/>
          </a:stretch>
        </p:blipFill>
        <p:spPr>
          <a:xfrm>
            <a:off x="609603" y="3098801"/>
            <a:ext cx="10972800" cy="3136900"/>
          </a:xfrm>
          <a:custGeom>
            <a:avLst/>
            <a:gdLst>
              <a:gd name="connisteX0" fmla="*/ 0 w 10972800"/>
              <a:gd name="connsiteY0" fmla="*/ 304796 h 3149595"/>
              <a:gd name="connisteX1" fmla="*/ 304796 w 10972800"/>
              <a:gd name="connsiteY1" fmla="*/ 0 h 3149595"/>
              <a:gd name="connisteX2" fmla="*/ 10668003 w 10972800"/>
              <a:gd name="connsiteY2" fmla="*/ 0 h 3149595"/>
              <a:gd name="connisteX3" fmla="*/ 10972800 w 10972800"/>
              <a:gd name="connsiteY3" fmla="*/ 304796 h 3149595"/>
              <a:gd name="connisteX4" fmla="*/ 10972800 w 10972800"/>
              <a:gd name="connsiteY4" fmla="*/ 2844798 h 3149595"/>
              <a:gd name="connisteX5" fmla="*/ 10668003 w 10972800"/>
              <a:gd name="connsiteY5" fmla="*/ 3149595 h 3149595"/>
              <a:gd name="connisteX6" fmla="*/ 304796 w 10972800"/>
              <a:gd name="connsiteY6" fmla="*/ 3149595 h 3149595"/>
              <a:gd name="connisteX7" fmla="*/ 0 w 10972800"/>
              <a:gd name="connsiteY7" fmla="*/ 2844798 h 3149595"/>
              <a:gd name="connisteX8" fmla="*/ 0 w 10972800"/>
              <a:gd name="connsiteY8" fmla="*/ 304796 h 31495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596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844799"/>
                </a:lnTo>
                <a:cubicBezTo>
                  <a:pt x="10972800" y="3013140"/>
                  <a:pt x="10836335" y="3149596"/>
                  <a:pt x="10668003" y="3149596"/>
                </a:cubicBezTo>
                <a:lnTo>
                  <a:pt x="304797" y="3149596"/>
                </a:lnTo>
                <a:cubicBezTo>
                  <a:pt x="136465" y="3149596"/>
                  <a:pt x="0" y="3013140"/>
                  <a:pt x="0" y="2844799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1828800"/>
          </a:xfrm>
          <a:custGeom>
            <a:avLst/>
            <a:gdLst>
              <a:gd name="connisteX0" fmla="*/ 0 w 12191996"/>
              <a:gd name="connsiteY0" fmla="*/ 0 h 1828800"/>
              <a:gd name="connisteX1" fmla="*/ 12191996 w 12191996"/>
              <a:gd name="connsiteY1" fmla="*/ 0 h 1828800"/>
              <a:gd name="connisteX2" fmla="*/ 12191996 w 12191996"/>
              <a:gd name="connsiteY2" fmla="*/ 1320795 h 1828800"/>
              <a:gd name="connisteX3" fmla="*/ 11684002 w 12191996"/>
              <a:gd name="connsiteY3" fmla="*/ 1828800 h 1828800"/>
              <a:gd name="connisteX4" fmla="*/ 508004 w 12191996"/>
              <a:gd name="connsiteY4" fmla="*/ 1828800 h 1828800"/>
              <a:gd name="connisteX5" fmla="*/ 0 w 12191996"/>
              <a:gd name="connsiteY5" fmla="*/ 1320795 h 1828800"/>
              <a:gd name="connisteX6" fmla="*/ 0 w 12191996"/>
              <a:gd name="connsiteY6" fmla="*/ 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191997" h="1828800">
                <a:moveTo>
                  <a:pt x="0" y="0"/>
                </a:moveTo>
                <a:lnTo>
                  <a:pt x="12191997" y="0"/>
                </a:lnTo>
                <a:lnTo>
                  <a:pt x="12191997" y="1320796"/>
                </a:lnTo>
                <a:cubicBezTo>
                  <a:pt x="12191997" y="1601352"/>
                  <a:pt x="11964558" y="1828800"/>
                  <a:pt x="11684002" y="1828800"/>
                </a:cubicBezTo>
                <a:lnTo>
                  <a:pt x="508004" y="1828800"/>
                </a:lnTo>
                <a:cubicBezTo>
                  <a:pt x="227439" y="1828800"/>
                  <a:pt x="0" y="1601352"/>
                  <a:pt x="0" y="13207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C:/Users/金重浔/AppData/Roaming/Kingsoft/office6/wppai/generateppt/e4fcca72-4c1c-41d8-a1ef-dd9c6e9d7b21.jpge4fcca72-4c1c-41d8-a1ef-dd9c6e9d7b21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8"/>
          <a:stretch>
            <a:fillRect/>
          </a:stretch>
        </p:blipFill>
        <p:spPr>
          <a:xfrm>
            <a:off x="609603" y="609603"/>
            <a:ext cx="10972800" cy="3136900"/>
          </a:xfrm>
          <a:custGeom>
            <a:avLst/>
            <a:gdLst>
              <a:gd name="connisteX0" fmla="*/ 0 w 10972800"/>
              <a:gd name="connsiteY0" fmla="*/ 304796 h 3149595"/>
              <a:gd name="connisteX1" fmla="*/ 304796 w 10972800"/>
              <a:gd name="connsiteY1" fmla="*/ 0 h 3149595"/>
              <a:gd name="connisteX2" fmla="*/ 10668003 w 10972800"/>
              <a:gd name="connsiteY2" fmla="*/ 0 h 3149595"/>
              <a:gd name="connisteX3" fmla="*/ 10972800 w 10972800"/>
              <a:gd name="connsiteY3" fmla="*/ 304796 h 3149595"/>
              <a:gd name="connisteX4" fmla="*/ 10972800 w 10972800"/>
              <a:gd name="connsiteY4" fmla="*/ 2844798 h 3149595"/>
              <a:gd name="connisteX5" fmla="*/ 10668003 w 10972800"/>
              <a:gd name="connsiteY5" fmla="*/ 3149595 h 3149595"/>
              <a:gd name="connisteX6" fmla="*/ 304796 w 10972800"/>
              <a:gd name="connsiteY6" fmla="*/ 3149595 h 3149595"/>
              <a:gd name="connisteX7" fmla="*/ 0 w 10972800"/>
              <a:gd name="connsiteY7" fmla="*/ 2844798 h 3149595"/>
              <a:gd name="connisteX8" fmla="*/ 0 w 10972800"/>
              <a:gd name="connsiteY8" fmla="*/ 304796 h 31495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596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844799"/>
                </a:lnTo>
                <a:cubicBezTo>
                  <a:pt x="10972800" y="3013140"/>
                  <a:pt x="10836335" y="3149596"/>
                  <a:pt x="10668003" y="3149596"/>
                </a:cubicBezTo>
                <a:lnTo>
                  <a:pt x="304797" y="3149596"/>
                </a:lnTo>
                <a:cubicBezTo>
                  <a:pt x="136465" y="3149596"/>
                  <a:pt x="0" y="3013140"/>
                  <a:pt x="0" y="2844799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09603" y="4216399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具体功能模块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5435600"/>
            <a:ext cx="11049000" cy="812800"/>
            <a:chOff x="960" y="8560"/>
            <a:chExt cx="17400" cy="128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7"/>
              </p:custDataLst>
            </p:nvPr>
          </p:nvSpPr>
          <p:spPr>
            <a:xfrm>
              <a:off x="6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200" y="856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活跃度分析模块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200" y="9360"/>
              <a:ext cx="51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30%权重，分析提交频率等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>
            <a:xfrm>
              <a:off x="12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7200" y="856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社区健康度模块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7200" y="9360"/>
              <a:ext cx="51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30%权重，分析贡献者数量等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3200" y="856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代码与文档模块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3200" y="9360"/>
              <a:ext cx="51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各20%权重，分析代码质量等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创新与技术挑战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6c9926b231daffc9\datas\@png2x_装饰-12003&amp;10096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8610600" y="0"/>
            <a:ext cx="3581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创新点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22304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23" name="组合 22"/>
          <p:cNvGrpSpPr/>
          <p:nvPr/>
        </p:nvGrpSpPr>
        <p:grpSpPr>
          <a:xfrm>
            <a:off x="609600" y="1828800"/>
            <a:ext cx="9131304" cy="4419603"/>
            <a:chOff x="960" y="2880"/>
            <a:chExt cx="14380" cy="6960"/>
          </a:xfrm>
        </p:grpSpPr>
        <p:pic>
          <p:nvPicPr>
            <p:cNvPr id="5" name="图片 4" descr="C:/Users/金重浔/AppData/Roaming/Kingsoft/office6/wppai/generateppt/60096c32bea5153e2848fc7f44057048.jpg60096c32bea5153e2848fc7f44057048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t="17055" b="17055"/>
            <a:stretch>
              <a:fillRect/>
            </a:stretch>
          </p:blipFill>
          <p:spPr>
            <a:xfrm>
              <a:off x="960" y="2880"/>
              <a:ext cx="4460" cy="3840"/>
            </a:xfrm>
            <a:custGeom>
              <a:avLst/>
              <a:gdLst>
                <a:gd name="connisteX0" fmla="*/ 0 w 2844798"/>
                <a:gd name="connsiteY0" fmla="*/ 304796 h 2438403"/>
                <a:gd name="connisteX1" fmla="*/ 304796 w 2844798"/>
                <a:gd name="connsiteY1" fmla="*/ 0 h 2438403"/>
                <a:gd name="connisteX2" fmla="*/ 2540002 w 2844798"/>
                <a:gd name="connsiteY2" fmla="*/ 0 h 2438403"/>
                <a:gd name="connisteX3" fmla="*/ 2844798 w 2844798"/>
                <a:gd name="connsiteY3" fmla="*/ 304796 h 2438403"/>
                <a:gd name="connisteX4" fmla="*/ 2844798 w 2844798"/>
                <a:gd name="connsiteY4" fmla="*/ 2438403 h 2438403"/>
                <a:gd name="connisteX5" fmla="*/ 0 w 2844798"/>
                <a:gd name="connsiteY5" fmla="*/ 2438403 h 2438403"/>
                <a:gd name="connisteX6" fmla="*/ 0 w 2844798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960" y="6720"/>
              <a:ext cx="4460" cy="3120"/>
            </a:xfrm>
            <a:custGeom>
              <a:avLst/>
              <a:gdLst>
                <a:gd name="connisteX0" fmla="*/ 0 w 2844798"/>
                <a:gd name="connsiteY0" fmla="*/ 0 h 1981203"/>
                <a:gd name="connisteX1" fmla="*/ 2844798 w 2844798"/>
                <a:gd name="connsiteY1" fmla="*/ 0 h 1981203"/>
                <a:gd name="connisteX2" fmla="*/ 2844798 w 2844798"/>
                <a:gd name="connsiteY2" fmla="*/ 1676396 h 1981203"/>
                <a:gd name="connisteX3" fmla="*/ 2540002 w 2844798"/>
                <a:gd name="connsiteY3" fmla="*/ 1981203 h 1981203"/>
                <a:gd name="connisteX4" fmla="*/ 304796 w 2844798"/>
                <a:gd name="connsiteY4" fmla="*/ 1981203 h 1981203"/>
                <a:gd name="connisteX5" fmla="*/ 0 w 2844798"/>
                <a:gd name="connsiteY5" fmla="*/ 1676396 h 1981203"/>
                <a:gd name="connisteX6" fmla="*/ 0 w 2844798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1981203">
                  <a:moveTo>
                    <a:pt x="0" y="0"/>
                  </a:moveTo>
                  <a:lnTo>
                    <a:pt x="2844799" y="0"/>
                  </a:lnTo>
                  <a:lnTo>
                    <a:pt x="2844799" y="1676397"/>
                  </a:lnTo>
                  <a:cubicBezTo>
                    <a:pt x="2844799" y="1844738"/>
                    <a:pt x="2708343" y="1981203"/>
                    <a:pt x="2540002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10"/>
              </p:custDataLst>
            </p:nvPr>
          </p:nvSpPr>
          <p:spPr>
            <a:xfrm>
              <a:off x="5920" y="2880"/>
              <a:ext cx="4460" cy="3120"/>
            </a:xfrm>
            <a:custGeom>
              <a:avLst/>
              <a:gdLst>
                <a:gd name="connisteX0" fmla="*/ 0 w 2844798"/>
                <a:gd name="connsiteY0" fmla="*/ 304796 h 1981203"/>
                <a:gd name="connisteX1" fmla="*/ 304796 w 2844798"/>
                <a:gd name="connsiteY1" fmla="*/ 0 h 1981203"/>
                <a:gd name="connisteX2" fmla="*/ 2540002 w 2844798"/>
                <a:gd name="connsiteY2" fmla="*/ 0 h 1981203"/>
                <a:gd name="connisteX3" fmla="*/ 2844798 w 2844798"/>
                <a:gd name="connsiteY3" fmla="*/ 304796 h 1981203"/>
                <a:gd name="connisteX4" fmla="*/ 2844798 w 2844798"/>
                <a:gd name="connsiteY4" fmla="*/ 1981203 h 1981203"/>
                <a:gd name="connisteX5" fmla="*/ 0 w 2844798"/>
                <a:gd name="connsiteY5" fmla="*/ 1981203 h 1981203"/>
                <a:gd name="connisteX6" fmla="*/ 0 w 2844798"/>
                <a:gd name="connsiteY6" fmla="*/ 304796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19812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1981203"/>
                  </a:lnTo>
                  <a:lnTo>
                    <a:pt x="0" y="1981203"/>
                  </a:ln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736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智能评分系统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440" y="8240"/>
              <a:ext cx="36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多维度指标智能权重，自适应评分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4" name="图片 13" descr="C:/Users/金重浔/AppData/Roaming/Kingsoft/office6/wppai/generateppt/5909e8e9b2bb9b88f2b23f3f5086d48b.jpg5909e8e9b2bb9b88f2b23f3f5086d48b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l="11125" t="-13" r="11125" b="13"/>
            <a:stretch>
              <a:fillRect/>
            </a:stretch>
          </p:blipFill>
          <p:spPr>
            <a:xfrm>
              <a:off x="5920" y="6000"/>
              <a:ext cx="4460" cy="3840"/>
            </a:xfrm>
            <a:custGeom>
              <a:avLst/>
              <a:gdLst>
                <a:gd name="connisteX0" fmla="*/ 0 w 2844798"/>
                <a:gd name="connsiteY0" fmla="*/ 0 h 2438403"/>
                <a:gd name="connisteX1" fmla="*/ 2844798 w 2844798"/>
                <a:gd name="connsiteY1" fmla="*/ 0 h 2438403"/>
                <a:gd name="connisteX2" fmla="*/ 2844798 w 2844798"/>
                <a:gd name="connsiteY2" fmla="*/ 2133596 h 2438403"/>
                <a:gd name="connisteX3" fmla="*/ 2540002 w 2844798"/>
                <a:gd name="connsiteY3" fmla="*/ 2438403 h 2438403"/>
                <a:gd name="connisteX4" fmla="*/ 304796 w 2844798"/>
                <a:gd name="connsiteY4" fmla="*/ 2438403 h 2438403"/>
                <a:gd name="connisteX5" fmla="*/ 0 w 2844798"/>
                <a:gd name="connsiteY5" fmla="*/ 2133596 h 2438403"/>
                <a:gd name="connisteX6" fmla="*/ 0 w 2844798"/>
                <a:gd name="connsiteY6" fmla="*/ 0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2438403">
                  <a:moveTo>
                    <a:pt x="0" y="0"/>
                  </a:moveTo>
                  <a:lnTo>
                    <a:pt x="2844799" y="0"/>
                  </a:lnTo>
                  <a:lnTo>
                    <a:pt x="2844799" y="2133597"/>
                  </a:lnTo>
                  <a:cubicBezTo>
                    <a:pt x="2844799" y="2301938"/>
                    <a:pt x="2708343" y="2438403"/>
                    <a:pt x="2540002" y="2438403"/>
                  </a:cubicBezTo>
                  <a:lnTo>
                    <a:pt x="304797" y="2438403"/>
                  </a:lnTo>
                  <a:cubicBezTo>
                    <a:pt x="136465" y="2438403"/>
                    <a:pt x="0" y="2301938"/>
                    <a:pt x="0" y="2133597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7" name="图片 16" descr="C:/Users/金重浔/AppData/Roaming/Kingsoft/office6/wppai/generateppt/6dff7ca8819c372a210d55ff0fadcfdd.jpg6dff7ca8819c372a210d55ff0fadcfdd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l="8353" r="8706"/>
            <a:stretch>
              <a:fillRect/>
            </a:stretch>
          </p:blipFill>
          <p:spPr>
            <a:xfrm>
              <a:off x="10880" y="2880"/>
              <a:ext cx="4460" cy="3840"/>
            </a:xfrm>
            <a:custGeom>
              <a:avLst/>
              <a:gdLst>
                <a:gd name="connisteX0" fmla="*/ 0 w 2844798"/>
                <a:gd name="connsiteY0" fmla="*/ 304796 h 2438403"/>
                <a:gd name="connisteX1" fmla="*/ 304796 w 2844798"/>
                <a:gd name="connsiteY1" fmla="*/ 0 h 2438403"/>
                <a:gd name="connisteX2" fmla="*/ 2540002 w 2844798"/>
                <a:gd name="connsiteY2" fmla="*/ 0 h 2438403"/>
                <a:gd name="connisteX3" fmla="*/ 2844798 w 2844798"/>
                <a:gd name="connsiteY3" fmla="*/ 304796 h 2438403"/>
                <a:gd name="connisteX4" fmla="*/ 2844798 w 2844798"/>
                <a:gd name="connsiteY4" fmla="*/ 2438403 h 2438403"/>
                <a:gd name="connisteX5" fmla="*/ 0 w 2844798"/>
                <a:gd name="connsiteY5" fmla="*/ 2438403 h 2438403"/>
                <a:gd name="connisteX6" fmla="*/ 0 w 2844798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任意多边形 19"/>
            <p:cNvSpPr/>
            <p:nvPr>
              <p:custDataLst>
                <p:tags r:id="rId17"/>
              </p:custDataLst>
            </p:nvPr>
          </p:nvSpPr>
          <p:spPr>
            <a:xfrm>
              <a:off x="10880" y="6720"/>
              <a:ext cx="4460" cy="3120"/>
            </a:xfrm>
            <a:custGeom>
              <a:avLst/>
              <a:gdLst>
                <a:gd name="connisteX0" fmla="*/ 0 w 2844798"/>
                <a:gd name="connsiteY0" fmla="*/ 0 h 1981203"/>
                <a:gd name="connisteX1" fmla="*/ 2844798 w 2844798"/>
                <a:gd name="connsiteY1" fmla="*/ 0 h 1981203"/>
                <a:gd name="connisteX2" fmla="*/ 2844798 w 2844798"/>
                <a:gd name="connsiteY2" fmla="*/ 1676396 h 1981203"/>
                <a:gd name="connisteX3" fmla="*/ 2540002 w 2844798"/>
                <a:gd name="connsiteY3" fmla="*/ 1981203 h 1981203"/>
                <a:gd name="connisteX4" fmla="*/ 304796 w 2844798"/>
                <a:gd name="connsiteY4" fmla="*/ 1981203 h 1981203"/>
                <a:gd name="connisteX5" fmla="*/ 0 w 2844798"/>
                <a:gd name="connsiteY5" fmla="*/ 1676396 h 1981203"/>
                <a:gd name="connisteX6" fmla="*/ 0 w 2844798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1981203">
                  <a:moveTo>
                    <a:pt x="0" y="0"/>
                  </a:moveTo>
                  <a:lnTo>
                    <a:pt x="2844799" y="0"/>
                  </a:lnTo>
                  <a:lnTo>
                    <a:pt x="2844799" y="1676397"/>
                  </a:lnTo>
                  <a:cubicBezTo>
                    <a:pt x="2844799" y="1844738"/>
                    <a:pt x="2708343" y="1981203"/>
                    <a:pt x="2540002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8"/>
              </p:custDataLst>
            </p:nvPr>
          </p:nvSpPr>
          <p:spPr>
            <a:xfrm>
              <a:off x="6400" y="352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 诊断系统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9"/>
              </p:custDataLst>
            </p:nvPr>
          </p:nvSpPr>
          <p:spPr>
            <a:xfrm>
              <a:off x="6400" y="4400"/>
              <a:ext cx="36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OpenDigger+AI混合分析，智能建议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11360" y="736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可视化创新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11360" y="8240"/>
              <a:ext cx="36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直观展示健康度，数据联动分析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技术挑战与解决方案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pic>
        <p:nvPicPr>
          <p:cNvPr id="4" name="图片 3" descr="C:/Users/金重浔/AppData/Local/Temp/figmazip/slide_08013c57ea9f596a\datas\@png2x_装饰-12003&amp;226036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4267200"/>
            <a:ext cx="12191365" cy="259016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09600" y="1828800"/>
            <a:ext cx="10972801" cy="4406900"/>
            <a:chOff x="960" y="2880"/>
            <a:chExt cx="17280" cy="6940"/>
          </a:xfrm>
        </p:grpSpPr>
        <p:pic>
          <p:nvPicPr>
            <p:cNvPr id="5" name="图片 4" descr="C:/Users/金重浔/AppData/Roaming/Kingsoft/office6/wppai/generateppt/6b0ac2b04a13b069718c68f8d896ff69.jpg6b0ac2b04a13b069718c68f8d896ff69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8537" r="7537"/>
            <a:stretch>
              <a:fillRect/>
            </a:stretch>
          </p:blipFill>
          <p:spPr>
            <a:xfrm>
              <a:off x="96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96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金重浔/AppData/Roaming/Kingsoft/office6/wppai/generateppt/d0617e74-2443-47b4-bcef-7d621f42c3f5.jpgd0617e74-2443-47b4-bcef-7d621f42c3f5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t="843" b="240"/>
            <a:stretch>
              <a:fillRect/>
            </a:stretch>
          </p:blipFill>
          <p:spPr>
            <a:xfrm>
              <a:off x="688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任意多边形 13"/>
            <p:cNvSpPr/>
            <p:nvPr>
              <p:custDataLst>
                <p:tags r:id="rId12"/>
              </p:custDataLst>
            </p:nvPr>
          </p:nvSpPr>
          <p:spPr>
            <a:xfrm>
              <a:off x="688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3"/>
              </p:custDataLst>
            </p:nvPr>
          </p:nvSpPr>
          <p:spPr>
            <a:xfrm>
              <a:off x="144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大规模数据处理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4"/>
              </p:custDataLst>
            </p:nvPr>
          </p:nvSpPr>
          <p:spPr>
            <a:xfrm>
              <a:off x="144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数据分片处理，并行计算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7" name="图片 16" descr="C:/Users/金重浔/AppData/Roaming/Kingsoft/office6/wppai/generateppt/17a9393fcc6adab27ca2e2865593cf37.jpg17a9393fcc6adab27ca2e2865593cf37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l="5390" r="10684"/>
            <a:stretch>
              <a:fillRect/>
            </a:stretch>
          </p:blipFill>
          <p:spPr>
            <a:xfrm>
              <a:off x="1280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任意多边形 19"/>
            <p:cNvSpPr/>
            <p:nvPr>
              <p:custDataLst>
                <p:tags r:id="rId17"/>
              </p:custDataLst>
            </p:nvPr>
          </p:nvSpPr>
          <p:spPr>
            <a:xfrm>
              <a:off x="1280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36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性能挑战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9"/>
              </p:custDataLst>
            </p:nvPr>
          </p:nvSpPr>
          <p:spPr>
            <a:xfrm>
              <a:off x="736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多级缓存、查询优化、负载均衡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1328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可扩展性设计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1328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模块化设计，分层缓存策略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设计方案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1828800"/>
          </a:xfrm>
          <a:custGeom>
            <a:avLst/>
            <a:gdLst>
              <a:gd name="connisteX0" fmla="*/ 0 w 12191996"/>
              <a:gd name="connsiteY0" fmla="*/ 0 h 1828800"/>
              <a:gd name="connisteX1" fmla="*/ 12191996 w 12191996"/>
              <a:gd name="connsiteY1" fmla="*/ 0 h 1828800"/>
              <a:gd name="connisteX2" fmla="*/ 12191996 w 12191996"/>
              <a:gd name="connsiteY2" fmla="*/ 1320795 h 1828800"/>
              <a:gd name="connisteX3" fmla="*/ 11684002 w 12191996"/>
              <a:gd name="connsiteY3" fmla="*/ 1828800 h 1828800"/>
              <a:gd name="connisteX4" fmla="*/ 508004 w 12191996"/>
              <a:gd name="connsiteY4" fmla="*/ 1828800 h 1828800"/>
              <a:gd name="connisteX5" fmla="*/ 0 w 12191996"/>
              <a:gd name="connsiteY5" fmla="*/ 1320795 h 1828800"/>
              <a:gd name="connisteX6" fmla="*/ 0 w 12191996"/>
              <a:gd name="connsiteY6" fmla="*/ 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191997" h="1828800">
                <a:moveTo>
                  <a:pt x="0" y="0"/>
                </a:moveTo>
                <a:lnTo>
                  <a:pt x="12191997" y="0"/>
                </a:lnTo>
                <a:lnTo>
                  <a:pt x="12191997" y="1320796"/>
                </a:lnTo>
                <a:cubicBezTo>
                  <a:pt x="12191997" y="1601352"/>
                  <a:pt x="11964558" y="1828800"/>
                  <a:pt x="11684002" y="1828800"/>
                </a:cubicBezTo>
                <a:lnTo>
                  <a:pt x="508004" y="1828800"/>
                </a:lnTo>
                <a:cubicBezTo>
                  <a:pt x="227439" y="1828800"/>
                  <a:pt x="0" y="1601352"/>
                  <a:pt x="0" y="13207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C:/Users/金重浔/AppData/Roaming/Kingsoft/office6/wppai/generateppt/6c429f50ec17422ba94faf444e8771d0.jpg6c429f50ec17422ba94faf444e8771d0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7" b="47"/>
          <a:stretch>
            <a:fillRect/>
          </a:stretch>
        </p:blipFill>
        <p:spPr>
          <a:xfrm>
            <a:off x="609603" y="609603"/>
            <a:ext cx="10972800" cy="3492500"/>
          </a:xfrm>
          <a:custGeom>
            <a:avLst/>
            <a:gdLst>
              <a:gd name="connisteX0" fmla="*/ 0 w 10972800"/>
              <a:gd name="connsiteY0" fmla="*/ 304796 h 3505196"/>
              <a:gd name="connisteX1" fmla="*/ 304796 w 10972800"/>
              <a:gd name="connsiteY1" fmla="*/ 0 h 3505196"/>
              <a:gd name="connisteX2" fmla="*/ 10668003 w 10972800"/>
              <a:gd name="connsiteY2" fmla="*/ 0 h 3505196"/>
              <a:gd name="connisteX3" fmla="*/ 10972800 w 10972800"/>
              <a:gd name="connsiteY3" fmla="*/ 304796 h 3505196"/>
              <a:gd name="connisteX4" fmla="*/ 10972800 w 10972800"/>
              <a:gd name="connsiteY4" fmla="*/ 3200400 h 3505196"/>
              <a:gd name="connisteX5" fmla="*/ 10668003 w 10972800"/>
              <a:gd name="connsiteY5" fmla="*/ 3505196 h 3505196"/>
              <a:gd name="connisteX6" fmla="*/ 304796 w 10972800"/>
              <a:gd name="connsiteY6" fmla="*/ 3505196 h 3505196"/>
              <a:gd name="connisteX7" fmla="*/ 0 w 10972800"/>
              <a:gd name="connsiteY7" fmla="*/ 3200400 h 3505196"/>
              <a:gd name="connisteX8" fmla="*/ 0 w 10972800"/>
              <a:gd name="connsiteY8" fmla="*/ 304796 h 3505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051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3200400"/>
                </a:lnTo>
                <a:cubicBezTo>
                  <a:pt x="10972800" y="3368741"/>
                  <a:pt x="10836335" y="3505197"/>
                  <a:pt x="10668003" y="3505197"/>
                </a:cubicBezTo>
                <a:lnTo>
                  <a:pt x="304797" y="3505197"/>
                </a:lnTo>
                <a:cubicBezTo>
                  <a:pt x="136465" y="3505197"/>
                  <a:pt x="0" y="3368741"/>
                  <a:pt x="0" y="3200400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09603" y="47244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系统架构设计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648200" y="4902200"/>
            <a:ext cx="7010400" cy="1168400"/>
            <a:chOff x="7320" y="7720"/>
            <a:chExt cx="11040" cy="1840"/>
          </a:xfrm>
        </p:grpSpPr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7320" y="772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前端架构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7320" y="8600"/>
              <a:ext cx="3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Vue3+TS，单页应用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1120" y="772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后端架构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1120" y="8600"/>
              <a:ext cx="3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模块化设计，MongoDB+Redis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4920" y="772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数据层设计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4920" y="8600"/>
              <a:ext cx="3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MongoDB存项目数据，Redis缓存热点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性能优化方案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1828800"/>
            <a:ext cx="4038600" cy="4406900"/>
          </a:xfrm>
          <a:custGeom>
            <a:avLst/>
            <a:gdLst>
              <a:gd name="connisteX0" fmla="*/ 0 w 4038603"/>
              <a:gd name="connsiteY0" fmla="*/ 304796 h 4419596"/>
              <a:gd name="connisteX1" fmla="*/ 304796 w 4038603"/>
              <a:gd name="connsiteY1" fmla="*/ 0 h 4419596"/>
              <a:gd name="connisteX2" fmla="*/ 4038603 w 4038603"/>
              <a:gd name="connsiteY2" fmla="*/ 0 h 4419596"/>
              <a:gd name="connisteX3" fmla="*/ 4038603 w 4038603"/>
              <a:gd name="connsiteY3" fmla="*/ 4419596 h 4419596"/>
              <a:gd name="connisteX4" fmla="*/ 304796 w 4038603"/>
              <a:gd name="connsiteY4" fmla="*/ 4419596 h 4419596"/>
              <a:gd name="connisteX5" fmla="*/ 0 w 4038603"/>
              <a:gd name="connsiteY5" fmla="*/ 4114800 h 4419596"/>
              <a:gd name="connisteX6" fmla="*/ 0 w 4038603"/>
              <a:gd name="connsiteY6" fmla="*/ 304796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3" h="44195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4038603" y="0"/>
                </a:lnTo>
                <a:lnTo>
                  <a:pt x="4038603" y="4419597"/>
                </a:lnTo>
                <a:lnTo>
                  <a:pt x="304797" y="4419597"/>
                </a:lnTo>
                <a:cubicBezTo>
                  <a:pt x="136465" y="4419597"/>
                  <a:pt x="0" y="4283141"/>
                  <a:pt x="0" y="4114800"/>
                </a:cubicBezTo>
                <a:lnTo>
                  <a:pt x="0" y="304797"/>
                </a:lnTo>
                <a:close/>
              </a:path>
            </a:pathLst>
          </a:cu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66800" y="2870200"/>
            <a:ext cx="3200400" cy="2336800"/>
            <a:chOff x="1680" y="4520"/>
            <a:chExt cx="5040" cy="3680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680" y="452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前端优化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680" y="540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路由懒加载，静态资源CDN加速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680" y="684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后端优化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680" y="772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接口数据聚合，数据库索引优化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8" name="图片 7" descr="C:/Users/金重浔/AppData/Roaming/Kingsoft/office6/wppai/generateppt/58c3d9360e8ddf77049b8939ffbad3c6.jpg58c3d9360e8ddf77049b8939ffbad3c6"/>
          <p:cNvPicPr preferRelativeResize="0"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4636"/>
          <a:stretch>
            <a:fillRect/>
          </a:stretch>
        </p:blipFill>
        <p:spPr>
          <a:xfrm>
            <a:off x="4648197" y="1828800"/>
            <a:ext cx="6921500" cy="4406900"/>
          </a:xfrm>
          <a:custGeom>
            <a:avLst/>
            <a:gdLst>
              <a:gd name="connisteX0" fmla="*/ 0 w 6934196"/>
              <a:gd name="connsiteY0" fmla="*/ 0 h 4419596"/>
              <a:gd name="connisteX1" fmla="*/ 6629400 w 6934196"/>
              <a:gd name="connsiteY1" fmla="*/ 0 h 4419596"/>
              <a:gd name="connisteX2" fmla="*/ 6934196 w 6934196"/>
              <a:gd name="connsiteY2" fmla="*/ 304796 h 4419596"/>
              <a:gd name="connisteX3" fmla="*/ 6934196 w 6934196"/>
              <a:gd name="connsiteY3" fmla="*/ 4114800 h 4419596"/>
              <a:gd name="connisteX4" fmla="*/ 6629400 w 6934196"/>
              <a:gd name="connsiteY4" fmla="*/ 4419596 h 4419596"/>
              <a:gd name="connisteX5" fmla="*/ 0 w 6934196"/>
              <a:gd name="connsiteY5" fmla="*/ 4419596 h 4419596"/>
              <a:gd name="connisteX6" fmla="*/ 0 w 6934196"/>
              <a:gd name="connsiteY6" fmla="*/ 0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197" h="4419597">
                <a:moveTo>
                  <a:pt x="0" y="0"/>
                </a:move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4114800"/>
                </a:lnTo>
                <a:cubicBezTo>
                  <a:pt x="6934197" y="4283141"/>
                  <a:pt x="6797741" y="4419597"/>
                  <a:pt x="6629400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047750" y="2946400"/>
            <a:ext cx="10210800" cy="2641600"/>
            <a:chOff x="1650" y="4640"/>
            <a:chExt cx="16080" cy="4160"/>
          </a:xfrm>
        </p:grpSpPr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650" y="46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3340" y="464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3760" y="464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平台概述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7100" y="46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8790" y="464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9210" y="464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服务对象与价值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2550" y="46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14240" y="464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14660" y="464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平台特性与功能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1650" y="740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3"/>
              </p:custDataLst>
            </p:nvPr>
          </p:nvSpPr>
          <p:spPr>
            <a:xfrm>
              <a:off x="3340" y="736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3760" y="736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创新与技术挑战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00" y="740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6"/>
              </p:custDataLst>
            </p:nvPr>
          </p:nvSpPr>
          <p:spPr>
            <a:xfrm>
              <a:off x="8790" y="736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17"/>
              </p:custDataLst>
            </p:nvPr>
          </p:nvSpPr>
          <p:spPr>
            <a:xfrm>
              <a:off x="9210" y="736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设计方案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12550" y="740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06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4240" y="736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20"/>
              </p:custDataLst>
            </p:nvPr>
          </p:nvSpPr>
          <p:spPr>
            <a:xfrm>
              <a:off x="14660" y="736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应用场景与推广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可扩展性设计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16" name="组合 15"/>
          <p:cNvGrpSpPr/>
          <p:nvPr/>
        </p:nvGrpSpPr>
        <p:grpSpPr>
          <a:xfrm>
            <a:off x="4648200" y="812800"/>
            <a:ext cx="7010400" cy="1117600"/>
            <a:chOff x="7320" y="1280"/>
            <a:chExt cx="11040" cy="176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7320" y="1280"/>
              <a:ext cx="80" cy="174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560" y="1280"/>
              <a:ext cx="3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模块化设计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7560" y="2080"/>
              <a:ext cx="3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支持自定义评分系统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11120" y="1280"/>
              <a:ext cx="80" cy="174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1360" y="1280"/>
              <a:ext cx="3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智能缓存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1360" y="2080"/>
              <a:ext cx="3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Redis缓存热点数据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14920" y="1280"/>
              <a:ext cx="80" cy="174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5160" y="1280"/>
              <a:ext cx="3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数据层扩展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5160" y="2080"/>
              <a:ext cx="3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MongoDB存储，分层缓存策略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3" name="图片 12" descr="C:/Users/金重浔/AppData/Roaming/Kingsoft/office6/wppai/generateppt/88f4fe02-4202-473e-b65c-f8a4383534dc.jpg88f4fe02-4202-473e-b65c-f8a4383534dc"/>
          <p:cNvPicPr preferRelativeResize="0"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909" r="909"/>
          <a:stretch>
            <a:fillRect/>
          </a:stretch>
        </p:blipFill>
        <p:spPr>
          <a:xfrm>
            <a:off x="609603" y="2590797"/>
            <a:ext cx="10972800" cy="3657600"/>
          </a:xfrm>
          <a:custGeom>
            <a:avLst/>
            <a:gdLst>
              <a:gd name="connisteX0" fmla="*/ 0 w 10972800"/>
              <a:gd name="connsiteY0" fmla="*/ 304796 h 3657600"/>
              <a:gd name="connisteX1" fmla="*/ 304796 w 10972800"/>
              <a:gd name="connsiteY1" fmla="*/ 0 h 3657600"/>
              <a:gd name="connisteX2" fmla="*/ 10668003 w 10972800"/>
              <a:gd name="connsiteY2" fmla="*/ 0 h 3657600"/>
              <a:gd name="connisteX3" fmla="*/ 10972800 w 10972800"/>
              <a:gd name="connsiteY3" fmla="*/ 304796 h 3657600"/>
              <a:gd name="connisteX4" fmla="*/ 10972800 w 10972800"/>
              <a:gd name="connsiteY4" fmla="*/ 3352803 h 3657600"/>
              <a:gd name="connisteX5" fmla="*/ 10668003 w 10972800"/>
              <a:gd name="connsiteY5" fmla="*/ 3657600 h 3657600"/>
              <a:gd name="connisteX6" fmla="*/ 304796 w 10972800"/>
              <a:gd name="connsiteY6" fmla="*/ 3657600 h 3657600"/>
              <a:gd name="connisteX7" fmla="*/ 0 w 10972800"/>
              <a:gd name="connsiteY7" fmla="*/ 3352803 h 3657600"/>
              <a:gd name="connisteX8" fmla="*/ 0 w 10972800"/>
              <a:gd name="connsiteY8" fmla="*/ 304796 h 365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657600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3352803"/>
                </a:lnTo>
                <a:cubicBezTo>
                  <a:pt x="10972800" y="3521135"/>
                  <a:pt x="10836335" y="3657600"/>
                  <a:pt x="10668003" y="3657600"/>
                </a:cubicBezTo>
                <a:lnTo>
                  <a:pt x="304797" y="3657600"/>
                </a:lnTo>
                <a:cubicBezTo>
                  <a:pt x="136465" y="3657600"/>
                  <a:pt x="0" y="3521135"/>
                  <a:pt x="0" y="3352803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应用场景与推广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06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1bdb57aeb4134a4a\datas\氛围图-12003&amp;252193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实际应用场景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801" cy="4419603"/>
            <a:chOff x="960" y="2880"/>
            <a:chExt cx="17280" cy="6960"/>
          </a:xfrm>
        </p:grpSpPr>
        <p:pic>
          <p:nvPicPr>
            <p:cNvPr id="4" name="图片 3" descr="C:/Users/金重浔/AppData/Roaming/Kingsoft/office6/wppai/generateppt/b2c6cfeb292acfb0d1d37b17ddc51662.jpgb2c6cfeb292acfb0d1d37b17ddc51662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l="5583"/>
            <a:stretch>
              <a:fillRect/>
            </a:stretch>
          </p:blipFill>
          <p:spPr>
            <a:xfrm>
              <a:off x="960" y="2880"/>
              <a:ext cx="5440" cy="3840"/>
            </a:xfrm>
            <a:custGeom>
              <a:avLst/>
              <a:gdLst>
                <a:gd name="connisteX0" fmla="*/ 0 w 3454402"/>
                <a:gd name="connsiteY0" fmla="*/ 304796 h 2438403"/>
                <a:gd name="connisteX1" fmla="*/ 304796 w 3454402"/>
                <a:gd name="connsiteY1" fmla="*/ 0 h 2438403"/>
                <a:gd name="connisteX2" fmla="*/ 3149595 w 3454402"/>
                <a:gd name="connsiteY2" fmla="*/ 0 h 2438403"/>
                <a:gd name="connisteX3" fmla="*/ 3454402 w 3454402"/>
                <a:gd name="connsiteY3" fmla="*/ 304796 h 2438403"/>
                <a:gd name="connisteX4" fmla="*/ 3454402 w 3454402"/>
                <a:gd name="connsiteY4" fmla="*/ 2438403 h 2438403"/>
                <a:gd name="connisteX5" fmla="*/ 0 w 3454402"/>
                <a:gd name="connsiteY5" fmla="*/ 2438403 h 2438403"/>
                <a:gd name="connisteX6" fmla="*/ 0 w 3454402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960" y="6720"/>
              <a:ext cx="5440" cy="3120"/>
            </a:xfrm>
            <a:custGeom>
              <a:avLst/>
              <a:gdLst>
                <a:gd name="connisteX0" fmla="*/ 0 w 3454402"/>
                <a:gd name="connsiteY0" fmla="*/ 0 h 1981203"/>
                <a:gd name="connisteX1" fmla="*/ 3454402 w 3454402"/>
                <a:gd name="connsiteY1" fmla="*/ 0 h 1981203"/>
                <a:gd name="connisteX2" fmla="*/ 3454402 w 3454402"/>
                <a:gd name="connsiteY2" fmla="*/ 1676396 h 1981203"/>
                <a:gd name="connisteX3" fmla="*/ 3149595 w 3454402"/>
                <a:gd name="connsiteY3" fmla="*/ 1981203 h 1981203"/>
                <a:gd name="connisteX4" fmla="*/ 304796 w 3454402"/>
                <a:gd name="connsiteY4" fmla="*/ 1981203 h 1981203"/>
                <a:gd name="connisteX5" fmla="*/ 0 w 3454402"/>
                <a:gd name="connsiteY5" fmla="*/ 1676396 h 1981203"/>
                <a:gd name="connisteX6" fmla="*/ 0 w 3454402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981203">
                  <a:moveTo>
                    <a:pt x="0" y="0"/>
                  </a:moveTo>
                  <a:lnTo>
                    <a:pt x="3454402" y="0"/>
                  </a:lnTo>
                  <a:lnTo>
                    <a:pt x="3454402" y="1676397"/>
                  </a:lnTo>
                  <a:cubicBezTo>
                    <a:pt x="3454402" y="1844738"/>
                    <a:pt x="3317937" y="1981203"/>
                    <a:pt x="3149596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金重浔/AppData/Roaming/Kingsoft/office6/wppai/generateppt/98a32e0c7393726d3dcd4adaaba5c55d.jpg98a32e0c7393726d3dcd4adaaba5c55d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t="14118" b="15294"/>
            <a:stretch>
              <a:fillRect/>
            </a:stretch>
          </p:blipFill>
          <p:spPr>
            <a:xfrm>
              <a:off x="6880" y="2880"/>
              <a:ext cx="5440" cy="3840"/>
            </a:xfrm>
            <a:custGeom>
              <a:avLst/>
              <a:gdLst>
                <a:gd name="connisteX0" fmla="*/ 0 w 3454402"/>
                <a:gd name="connsiteY0" fmla="*/ 304796 h 2438403"/>
                <a:gd name="connisteX1" fmla="*/ 304796 w 3454402"/>
                <a:gd name="connsiteY1" fmla="*/ 0 h 2438403"/>
                <a:gd name="connisteX2" fmla="*/ 3149595 w 3454402"/>
                <a:gd name="connsiteY2" fmla="*/ 0 h 2438403"/>
                <a:gd name="connisteX3" fmla="*/ 3454402 w 3454402"/>
                <a:gd name="connsiteY3" fmla="*/ 304796 h 2438403"/>
                <a:gd name="connisteX4" fmla="*/ 3454402 w 3454402"/>
                <a:gd name="connsiteY4" fmla="*/ 2438403 h 2438403"/>
                <a:gd name="connisteX5" fmla="*/ 0 w 3454402"/>
                <a:gd name="connsiteY5" fmla="*/ 2438403 h 2438403"/>
                <a:gd name="connisteX6" fmla="*/ 0 w 3454402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11"/>
              </p:custDataLst>
            </p:nvPr>
          </p:nvSpPr>
          <p:spPr>
            <a:xfrm>
              <a:off x="6880" y="6720"/>
              <a:ext cx="5440" cy="3120"/>
            </a:xfrm>
            <a:custGeom>
              <a:avLst/>
              <a:gdLst>
                <a:gd name="connisteX0" fmla="*/ 0 w 3454402"/>
                <a:gd name="connsiteY0" fmla="*/ 0 h 1981203"/>
                <a:gd name="connisteX1" fmla="*/ 3454402 w 3454402"/>
                <a:gd name="connsiteY1" fmla="*/ 0 h 1981203"/>
                <a:gd name="connisteX2" fmla="*/ 3454402 w 3454402"/>
                <a:gd name="connsiteY2" fmla="*/ 1676396 h 1981203"/>
                <a:gd name="connisteX3" fmla="*/ 3149595 w 3454402"/>
                <a:gd name="connsiteY3" fmla="*/ 1981203 h 1981203"/>
                <a:gd name="connisteX4" fmla="*/ 304796 w 3454402"/>
                <a:gd name="connsiteY4" fmla="*/ 1981203 h 1981203"/>
                <a:gd name="connisteX5" fmla="*/ 0 w 3454402"/>
                <a:gd name="connsiteY5" fmla="*/ 1676396 h 1981203"/>
                <a:gd name="connisteX6" fmla="*/ 0 w 3454402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981203">
                  <a:moveTo>
                    <a:pt x="0" y="0"/>
                  </a:moveTo>
                  <a:lnTo>
                    <a:pt x="3454402" y="0"/>
                  </a:lnTo>
                  <a:lnTo>
                    <a:pt x="3454402" y="1676397"/>
                  </a:lnTo>
                  <a:cubicBezTo>
                    <a:pt x="3454402" y="1844738"/>
                    <a:pt x="3317937" y="1981203"/>
                    <a:pt x="3149596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1440" y="73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开源项目维护监控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3"/>
              </p:custDataLst>
            </p:nvPr>
          </p:nvSpPr>
          <p:spPr>
            <a:xfrm>
              <a:off x="1440" y="8240"/>
              <a:ext cx="45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监控指标，发现潜在问题，获AI建议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金重浔/AppData/Roaming/Kingsoft/office6/wppai/generateppt/c2dd88ef78800e0a84e86fcb1a5b4a70.jpgc2dd88ef78800e0a84e86fcb1a5b4a70"/>
            <p:cNvPicPr preferRelativeResize="0"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 l="-9" t="2115" r="9" b="2115"/>
            <a:stretch>
              <a:fillRect/>
            </a:stretch>
          </p:blipFill>
          <p:spPr>
            <a:xfrm>
              <a:off x="12800" y="2880"/>
              <a:ext cx="5440" cy="3840"/>
            </a:xfrm>
            <a:custGeom>
              <a:avLst/>
              <a:gdLst>
                <a:gd name="connisteX0" fmla="*/ 0 w 3454402"/>
                <a:gd name="connsiteY0" fmla="*/ 304796 h 2438403"/>
                <a:gd name="connisteX1" fmla="*/ 304796 w 3454402"/>
                <a:gd name="connsiteY1" fmla="*/ 0 h 2438403"/>
                <a:gd name="connisteX2" fmla="*/ 3149595 w 3454402"/>
                <a:gd name="connsiteY2" fmla="*/ 0 h 2438403"/>
                <a:gd name="connisteX3" fmla="*/ 3454402 w 3454402"/>
                <a:gd name="connsiteY3" fmla="*/ 304796 h 2438403"/>
                <a:gd name="connisteX4" fmla="*/ 3454402 w 3454402"/>
                <a:gd name="connsiteY4" fmla="*/ 2438403 h 2438403"/>
                <a:gd name="connisteX5" fmla="*/ 0 w 3454402"/>
                <a:gd name="connsiteY5" fmla="*/ 2438403 h 2438403"/>
                <a:gd name="connisteX6" fmla="*/ 0 w 3454402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任意多边形 18"/>
            <p:cNvSpPr/>
            <p:nvPr>
              <p:custDataLst>
                <p:tags r:id="rId16"/>
              </p:custDataLst>
            </p:nvPr>
          </p:nvSpPr>
          <p:spPr>
            <a:xfrm>
              <a:off x="12800" y="6720"/>
              <a:ext cx="5440" cy="3120"/>
            </a:xfrm>
            <a:custGeom>
              <a:avLst/>
              <a:gdLst>
                <a:gd name="connisteX0" fmla="*/ 0 w 3454402"/>
                <a:gd name="connsiteY0" fmla="*/ 0 h 1981203"/>
                <a:gd name="connisteX1" fmla="*/ 3454402 w 3454402"/>
                <a:gd name="connsiteY1" fmla="*/ 0 h 1981203"/>
                <a:gd name="connisteX2" fmla="*/ 3454402 w 3454402"/>
                <a:gd name="connsiteY2" fmla="*/ 1676396 h 1981203"/>
                <a:gd name="connisteX3" fmla="*/ 3149595 w 3454402"/>
                <a:gd name="connsiteY3" fmla="*/ 1981203 h 1981203"/>
                <a:gd name="connisteX4" fmla="*/ 304796 w 3454402"/>
                <a:gd name="connsiteY4" fmla="*/ 1981203 h 1981203"/>
                <a:gd name="connisteX5" fmla="*/ 0 w 3454402"/>
                <a:gd name="connsiteY5" fmla="*/ 1676396 h 1981203"/>
                <a:gd name="connisteX6" fmla="*/ 0 w 3454402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981203">
                  <a:moveTo>
                    <a:pt x="0" y="0"/>
                  </a:moveTo>
                  <a:lnTo>
                    <a:pt x="3454402" y="0"/>
                  </a:lnTo>
                  <a:lnTo>
                    <a:pt x="3454402" y="1676397"/>
                  </a:lnTo>
                  <a:cubicBezTo>
                    <a:pt x="3454402" y="1844738"/>
                    <a:pt x="3317937" y="1981203"/>
                    <a:pt x="3149596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7"/>
              </p:custDataLst>
            </p:nvPr>
          </p:nvSpPr>
          <p:spPr>
            <a:xfrm>
              <a:off x="7360" y="73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企业技术选型评估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360" y="8240"/>
              <a:ext cx="45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评估健康度，降低风险，预测成本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13280" y="73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开发者项目选择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13280" y="8240"/>
              <a:ext cx="45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筛选优质项目，评估贡献价值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r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推广可行性分析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 descr="C:/Users/金重浔/AppData/Local/Temp/figmazip/slide_db39a7658688a742\datas\@png2x_装饰-12003&amp;175129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>
            <a:off x="520696" y="1828800"/>
            <a:ext cx="1905000" cy="4406900"/>
          </a:xfrm>
          <a:custGeom>
            <a:avLst/>
            <a:gdLst>
              <a:gd name="connisteX0" fmla="*/ 0 w 1917697"/>
              <a:gd name="connsiteY0" fmla="*/ 304796 h 4419596"/>
              <a:gd name="connisteX1" fmla="*/ 304796 w 1917697"/>
              <a:gd name="connsiteY1" fmla="*/ 0 h 4419596"/>
              <a:gd name="connisteX2" fmla="*/ 1612901 w 1917697"/>
              <a:gd name="connsiteY2" fmla="*/ 0 h 4419596"/>
              <a:gd name="connisteX3" fmla="*/ 1917697 w 1917697"/>
              <a:gd name="connsiteY3" fmla="*/ 304796 h 4419596"/>
              <a:gd name="connisteX4" fmla="*/ 1917697 w 1917697"/>
              <a:gd name="connsiteY4" fmla="*/ 4114800 h 4419596"/>
              <a:gd name="connisteX5" fmla="*/ 1612901 w 1917697"/>
              <a:gd name="connsiteY5" fmla="*/ 4419596 h 4419596"/>
              <a:gd name="connisteX6" fmla="*/ 304796 w 1917697"/>
              <a:gd name="connsiteY6" fmla="*/ 4419596 h 4419596"/>
              <a:gd name="connisteX7" fmla="*/ 0 w 1917697"/>
              <a:gd name="connsiteY7" fmla="*/ 4114800 h 4419596"/>
              <a:gd name="connisteX8" fmla="*/ 0 w 1917697"/>
              <a:gd name="connsiteY8" fmla="*/ 304796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917698" h="44195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612901" y="0"/>
                </a:lnTo>
                <a:cubicBezTo>
                  <a:pt x="1781242" y="0"/>
                  <a:pt x="1917698" y="136465"/>
                  <a:pt x="1917698" y="304797"/>
                </a:cubicBezTo>
                <a:lnTo>
                  <a:pt x="1917698" y="4114800"/>
                </a:lnTo>
                <a:cubicBezTo>
                  <a:pt x="1917698" y="4283141"/>
                  <a:pt x="1781242" y="4419597"/>
                  <a:pt x="1612901" y="4419597"/>
                </a:cubicBezTo>
                <a:lnTo>
                  <a:pt x="304797" y="4419597"/>
                </a:lnTo>
                <a:cubicBezTo>
                  <a:pt x="136465" y="4419597"/>
                  <a:pt x="0" y="4283141"/>
                  <a:pt x="0" y="4114800"/>
                </a:cubicBezTo>
                <a:lnTo>
                  <a:pt x="0" y="30479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540000" y="1828800"/>
            <a:ext cx="9029700" cy="4419603"/>
            <a:chOff x="4000" y="2880"/>
            <a:chExt cx="14220" cy="6960"/>
          </a:xfrm>
        </p:grpSpPr>
        <p:pic>
          <p:nvPicPr>
            <p:cNvPr id="5" name="图片 4" descr="C:/Users/金重浔/AppData/Roaming/Kingsoft/office6/wppai/generateppt/f9e274c607b7e0a3db7587a8ed5423cb.jpgf9e274c607b7e0a3db7587a8ed5423cb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b="25928"/>
            <a:stretch>
              <a:fillRect/>
            </a:stretch>
          </p:blipFill>
          <p:spPr>
            <a:xfrm>
              <a:off x="4000" y="2880"/>
              <a:ext cx="4620" cy="3840"/>
            </a:xfrm>
            <a:custGeom>
              <a:avLst/>
              <a:gdLst>
                <a:gd name="connisteX0" fmla="*/ 0 w 2946397"/>
                <a:gd name="connsiteY0" fmla="*/ 304796 h 2438403"/>
                <a:gd name="connisteX1" fmla="*/ 304796 w 2946397"/>
                <a:gd name="connsiteY1" fmla="*/ 0 h 2438403"/>
                <a:gd name="connisteX2" fmla="*/ 2641601 w 2946397"/>
                <a:gd name="connsiteY2" fmla="*/ 0 h 2438403"/>
                <a:gd name="connisteX3" fmla="*/ 2946397 w 2946397"/>
                <a:gd name="connsiteY3" fmla="*/ 304796 h 2438403"/>
                <a:gd name="connisteX4" fmla="*/ 2946397 w 2946397"/>
                <a:gd name="connsiteY4" fmla="*/ 2438403 h 2438403"/>
                <a:gd name="connisteX5" fmla="*/ 0 w 2946397"/>
                <a:gd name="connsiteY5" fmla="*/ 2438403 h 2438403"/>
                <a:gd name="connisteX6" fmla="*/ 0 w 2946397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641601" y="0"/>
                  </a:lnTo>
                  <a:cubicBezTo>
                    <a:pt x="2809942" y="0"/>
                    <a:pt x="2946398" y="136465"/>
                    <a:pt x="2946398" y="304797"/>
                  </a:cubicBezTo>
                  <a:lnTo>
                    <a:pt x="2946398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4000" y="6720"/>
              <a:ext cx="4620" cy="3120"/>
            </a:xfrm>
            <a:custGeom>
              <a:avLst/>
              <a:gdLst>
                <a:gd name="connisteX0" fmla="*/ 0 w 2946397"/>
                <a:gd name="connsiteY0" fmla="*/ 0 h 1981203"/>
                <a:gd name="connisteX1" fmla="*/ 2946397 w 2946397"/>
                <a:gd name="connsiteY1" fmla="*/ 0 h 1981203"/>
                <a:gd name="connisteX2" fmla="*/ 2946397 w 2946397"/>
                <a:gd name="connsiteY2" fmla="*/ 1676396 h 1981203"/>
                <a:gd name="connisteX3" fmla="*/ 2641601 w 2946397"/>
                <a:gd name="connsiteY3" fmla="*/ 1981203 h 1981203"/>
                <a:gd name="connisteX4" fmla="*/ 304796 w 2946397"/>
                <a:gd name="connsiteY4" fmla="*/ 1981203 h 1981203"/>
                <a:gd name="connisteX5" fmla="*/ 0 w 2946397"/>
                <a:gd name="connsiteY5" fmla="*/ 1676396 h 1981203"/>
                <a:gd name="connisteX6" fmla="*/ 0 w 2946397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1981203">
                  <a:moveTo>
                    <a:pt x="0" y="0"/>
                  </a:moveTo>
                  <a:lnTo>
                    <a:pt x="2946398" y="0"/>
                  </a:lnTo>
                  <a:lnTo>
                    <a:pt x="2946398" y="1676397"/>
                  </a:lnTo>
                  <a:cubicBezTo>
                    <a:pt x="2946398" y="1844738"/>
                    <a:pt x="2809942" y="1981203"/>
                    <a:pt x="2641601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金重浔/AppData/Roaming/Kingsoft/office6/wppai/generateppt/7358ac04546ca61abfbd9a279a64e777.jpg7358ac04546ca61abfbd9a279a64e777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1055" r="18761"/>
            <a:stretch>
              <a:fillRect/>
            </a:stretch>
          </p:blipFill>
          <p:spPr>
            <a:xfrm>
              <a:off x="8800" y="2880"/>
              <a:ext cx="4620" cy="3840"/>
            </a:xfrm>
            <a:custGeom>
              <a:avLst/>
              <a:gdLst>
                <a:gd name="connisteX0" fmla="*/ 0 w 2946397"/>
                <a:gd name="connsiteY0" fmla="*/ 304796 h 2438403"/>
                <a:gd name="connisteX1" fmla="*/ 304796 w 2946397"/>
                <a:gd name="connsiteY1" fmla="*/ 0 h 2438403"/>
                <a:gd name="connisteX2" fmla="*/ 2641601 w 2946397"/>
                <a:gd name="connsiteY2" fmla="*/ 0 h 2438403"/>
                <a:gd name="connisteX3" fmla="*/ 2946397 w 2946397"/>
                <a:gd name="connsiteY3" fmla="*/ 304796 h 2438403"/>
                <a:gd name="connisteX4" fmla="*/ 2946397 w 2946397"/>
                <a:gd name="connsiteY4" fmla="*/ 2438403 h 2438403"/>
                <a:gd name="connisteX5" fmla="*/ 0 w 2946397"/>
                <a:gd name="connsiteY5" fmla="*/ 2438403 h 2438403"/>
                <a:gd name="connisteX6" fmla="*/ 0 w 2946397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641601" y="0"/>
                  </a:lnTo>
                  <a:cubicBezTo>
                    <a:pt x="2809942" y="0"/>
                    <a:pt x="2946398" y="136465"/>
                    <a:pt x="2946398" y="304797"/>
                  </a:cubicBezTo>
                  <a:lnTo>
                    <a:pt x="2946398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任意多边形 13"/>
            <p:cNvSpPr/>
            <p:nvPr>
              <p:custDataLst>
                <p:tags r:id="rId12"/>
              </p:custDataLst>
            </p:nvPr>
          </p:nvSpPr>
          <p:spPr>
            <a:xfrm>
              <a:off x="8800" y="6720"/>
              <a:ext cx="4620" cy="3120"/>
            </a:xfrm>
            <a:custGeom>
              <a:avLst/>
              <a:gdLst>
                <a:gd name="connisteX0" fmla="*/ 0 w 2946397"/>
                <a:gd name="connsiteY0" fmla="*/ 0 h 1981203"/>
                <a:gd name="connisteX1" fmla="*/ 2946397 w 2946397"/>
                <a:gd name="connsiteY1" fmla="*/ 0 h 1981203"/>
                <a:gd name="connisteX2" fmla="*/ 2946397 w 2946397"/>
                <a:gd name="connsiteY2" fmla="*/ 1676396 h 1981203"/>
                <a:gd name="connisteX3" fmla="*/ 2641601 w 2946397"/>
                <a:gd name="connsiteY3" fmla="*/ 1981203 h 1981203"/>
                <a:gd name="connisteX4" fmla="*/ 304796 w 2946397"/>
                <a:gd name="connsiteY4" fmla="*/ 1981203 h 1981203"/>
                <a:gd name="connisteX5" fmla="*/ 0 w 2946397"/>
                <a:gd name="connsiteY5" fmla="*/ 1676396 h 1981203"/>
                <a:gd name="connisteX6" fmla="*/ 0 w 2946397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1981203">
                  <a:moveTo>
                    <a:pt x="0" y="0"/>
                  </a:moveTo>
                  <a:lnTo>
                    <a:pt x="2946398" y="0"/>
                  </a:lnTo>
                  <a:lnTo>
                    <a:pt x="2946398" y="1676397"/>
                  </a:lnTo>
                  <a:cubicBezTo>
                    <a:pt x="2946398" y="1844738"/>
                    <a:pt x="2809942" y="1981203"/>
                    <a:pt x="2641601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3"/>
              </p:custDataLst>
            </p:nvPr>
          </p:nvSpPr>
          <p:spPr>
            <a:xfrm>
              <a:off x="4480" y="736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市场需求旺盛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4"/>
              </p:custDataLst>
            </p:nvPr>
          </p:nvSpPr>
          <p:spPr>
            <a:xfrm>
              <a:off x="4480" y="8240"/>
              <a:ext cx="37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开源项目数量增长，评估需求高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7" name="图片 16" descr="C:/Users/金重浔/AppData/Roaming/Kingsoft/office6/wppai/generateppt/f316df34c19386b0e81bcae7a0443178.pngf316df34c19386b0e81bcae7a0443178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l="9978" t="-13" r="9978" b="13"/>
            <a:stretch>
              <a:fillRect/>
            </a:stretch>
          </p:blipFill>
          <p:spPr>
            <a:xfrm>
              <a:off x="13600" y="2880"/>
              <a:ext cx="4620" cy="3840"/>
            </a:xfrm>
            <a:custGeom>
              <a:avLst/>
              <a:gdLst>
                <a:gd name="connisteX0" fmla="*/ 0 w 2946397"/>
                <a:gd name="connsiteY0" fmla="*/ 304796 h 2438403"/>
                <a:gd name="connisteX1" fmla="*/ 304796 w 2946397"/>
                <a:gd name="connsiteY1" fmla="*/ 0 h 2438403"/>
                <a:gd name="connisteX2" fmla="*/ 2641601 w 2946397"/>
                <a:gd name="connsiteY2" fmla="*/ 0 h 2438403"/>
                <a:gd name="connisteX3" fmla="*/ 2946397 w 2946397"/>
                <a:gd name="connsiteY3" fmla="*/ 304796 h 2438403"/>
                <a:gd name="connisteX4" fmla="*/ 2946397 w 2946397"/>
                <a:gd name="connsiteY4" fmla="*/ 2438403 h 2438403"/>
                <a:gd name="connisteX5" fmla="*/ 0 w 2946397"/>
                <a:gd name="connsiteY5" fmla="*/ 2438403 h 2438403"/>
                <a:gd name="connisteX6" fmla="*/ 0 w 2946397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641601" y="0"/>
                  </a:lnTo>
                  <a:cubicBezTo>
                    <a:pt x="2809942" y="0"/>
                    <a:pt x="2946398" y="136465"/>
                    <a:pt x="2946398" y="304797"/>
                  </a:cubicBezTo>
                  <a:lnTo>
                    <a:pt x="2946398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任意多边形 19"/>
            <p:cNvSpPr/>
            <p:nvPr>
              <p:custDataLst>
                <p:tags r:id="rId17"/>
              </p:custDataLst>
            </p:nvPr>
          </p:nvSpPr>
          <p:spPr>
            <a:xfrm>
              <a:off x="13600" y="6720"/>
              <a:ext cx="4620" cy="3120"/>
            </a:xfrm>
            <a:custGeom>
              <a:avLst/>
              <a:gdLst>
                <a:gd name="connisteX0" fmla="*/ 0 w 2946397"/>
                <a:gd name="connsiteY0" fmla="*/ 0 h 1981203"/>
                <a:gd name="connisteX1" fmla="*/ 2946397 w 2946397"/>
                <a:gd name="connsiteY1" fmla="*/ 0 h 1981203"/>
                <a:gd name="connisteX2" fmla="*/ 2946397 w 2946397"/>
                <a:gd name="connsiteY2" fmla="*/ 1676396 h 1981203"/>
                <a:gd name="connisteX3" fmla="*/ 2641601 w 2946397"/>
                <a:gd name="connsiteY3" fmla="*/ 1981203 h 1981203"/>
                <a:gd name="connisteX4" fmla="*/ 304796 w 2946397"/>
                <a:gd name="connsiteY4" fmla="*/ 1981203 h 1981203"/>
                <a:gd name="connisteX5" fmla="*/ 0 w 2946397"/>
                <a:gd name="connsiteY5" fmla="*/ 1676396 h 1981203"/>
                <a:gd name="connisteX6" fmla="*/ 0 w 2946397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946398" h="1981203">
                  <a:moveTo>
                    <a:pt x="0" y="0"/>
                  </a:moveTo>
                  <a:lnTo>
                    <a:pt x="2946398" y="0"/>
                  </a:lnTo>
                  <a:lnTo>
                    <a:pt x="2946398" y="1676397"/>
                  </a:lnTo>
                  <a:cubicBezTo>
                    <a:pt x="2946398" y="1844738"/>
                    <a:pt x="2809942" y="1981203"/>
                    <a:pt x="2641601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9280" y="736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技术成熟可靠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9"/>
              </p:custDataLst>
            </p:nvPr>
          </p:nvSpPr>
          <p:spPr>
            <a:xfrm>
              <a:off x="9280" y="8240"/>
              <a:ext cx="37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基于Vue3, Node.js等技术栈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14080" y="736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推广门槛低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14080" y="8240"/>
              <a:ext cx="37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Web应用易访问，操作界面直观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2578100"/>
          </a:xfrm>
          <a:custGeom>
            <a:avLst/>
            <a:gdLst>
              <a:gd name="connisteX0" fmla="*/ 0 w 12191996"/>
              <a:gd name="connsiteY0" fmla="*/ 0 h 2590796"/>
              <a:gd name="connisteX1" fmla="*/ 12191996 w 12191996"/>
              <a:gd name="connsiteY1" fmla="*/ 0 h 2590796"/>
              <a:gd name="connisteX2" fmla="*/ 12191996 w 12191996"/>
              <a:gd name="connsiteY2" fmla="*/ 2082802 h 2590796"/>
              <a:gd name="connisteX3" fmla="*/ 11684002 w 12191996"/>
              <a:gd name="connsiteY3" fmla="*/ 2590796 h 2590796"/>
              <a:gd name="connisteX4" fmla="*/ 508004 w 12191996"/>
              <a:gd name="connsiteY4" fmla="*/ 2590796 h 2590796"/>
              <a:gd name="connisteX5" fmla="*/ 0 w 12191996"/>
              <a:gd name="connsiteY5" fmla="*/ 2082802 h 2590796"/>
              <a:gd name="connisteX6" fmla="*/ 0 w 12191996"/>
              <a:gd name="connsiteY6" fmla="*/ 0 h 25907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191997" h="2590797">
                <a:moveTo>
                  <a:pt x="0" y="0"/>
                </a:moveTo>
                <a:lnTo>
                  <a:pt x="12191997" y="0"/>
                </a:lnTo>
                <a:lnTo>
                  <a:pt x="12191997" y="2082802"/>
                </a:lnTo>
                <a:cubicBezTo>
                  <a:pt x="12191997" y="2363358"/>
                  <a:pt x="11964558" y="2590797"/>
                  <a:pt x="11684002" y="2590797"/>
                </a:cubicBezTo>
                <a:lnTo>
                  <a:pt x="508004" y="2590797"/>
                </a:lnTo>
                <a:cubicBezTo>
                  <a:pt x="227439" y="2590797"/>
                  <a:pt x="0" y="2363358"/>
                  <a:pt x="0" y="208280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39752" y="990597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商业化潜力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71500" y="3556000"/>
            <a:ext cx="11049000" cy="2336800"/>
            <a:chOff x="900" y="5600"/>
            <a:chExt cx="17400" cy="368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2560" y="5600"/>
              <a:ext cx="1900" cy="190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2830" y="58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900" y="800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基础版免费吸引用户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920" y="8800"/>
              <a:ext cx="52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提供基础项目分析和简单建议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8640" y="5600"/>
              <a:ext cx="1900" cy="190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8910" y="58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6980" y="800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专业版付费增值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7000" y="8800"/>
              <a:ext cx="52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深度分析报告，AI智能建议等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1"/>
              </p:custDataLst>
            </p:nvPr>
          </p:nvSpPr>
          <p:spPr>
            <a:xfrm>
              <a:off x="14720" y="5600"/>
              <a:ext cx="1900" cy="190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14990" y="58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3060" y="800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多版本满足不同需求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3080" y="8800"/>
              <a:ext cx="52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基础版与专业版，适应不同用户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0" y="0"/>
            <a:ext cx="1828800" cy="6858000"/>
          </a:xfrm>
          <a:custGeom>
            <a:avLst/>
            <a:gdLst>
              <a:gd name="connisteX0" fmla="*/ 0 w 1828800"/>
              <a:gd name="connsiteY0" fmla="*/ 0 h 6858000"/>
              <a:gd name="connisteX1" fmla="*/ 1320795 w 1828800"/>
              <a:gd name="connsiteY1" fmla="*/ 0 h 6858000"/>
              <a:gd name="connisteX2" fmla="*/ 1828800 w 1828800"/>
              <a:gd name="connsiteY2" fmla="*/ 508004 h 6858000"/>
              <a:gd name="connisteX3" fmla="*/ 1828800 w 1828800"/>
              <a:gd name="connsiteY3" fmla="*/ 6349995 h 6858000"/>
              <a:gd name="connisteX4" fmla="*/ 1320795 w 1828800"/>
              <a:gd name="connsiteY4" fmla="*/ 6858000 h 6858000"/>
              <a:gd name="connisteX5" fmla="*/ 0 w 1828800"/>
              <a:gd name="connsiteY5" fmla="*/ 6858000 h 6858000"/>
              <a:gd name="connisteX6" fmla="*/ 0 w 1828800"/>
              <a:gd name="connsiteY6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828800" h="6858000">
                <a:moveTo>
                  <a:pt x="0" y="0"/>
                </a:moveTo>
                <a:lnTo>
                  <a:pt x="1320796" y="0"/>
                </a:lnTo>
                <a:cubicBezTo>
                  <a:pt x="1601352" y="0"/>
                  <a:pt x="1828800" y="227439"/>
                  <a:pt x="1828800" y="508004"/>
                </a:cubicBezTo>
                <a:lnTo>
                  <a:pt x="1828800" y="6349996"/>
                </a:lnTo>
                <a:cubicBezTo>
                  <a:pt x="1828800" y="6630552"/>
                  <a:pt x="1601352" y="6858000"/>
                  <a:pt x="1320796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400300" y="2209800"/>
            <a:ext cx="9220197" cy="3657603"/>
            <a:chOff x="3780" y="3480"/>
            <a:chExt cx="14520" cy="5760"/>
          </a:xfrm>
        </p:grpSpPr>
        <p:pic>
          <p:nvPicPr>
            <p:cNvPr id="3" name="图片 2" descr="C:/Users/金重浔/AppData/Roaming/Kingsoft/office6/wppai/generateppt/e7fd9ad79c1e13c477f8dd4dfbd9fac1.jpge7fd9ad79c1e13c477f8dd4dfbd9fac1"/>
            <p:cNvPicPr preferRelativeResize="0"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 l="15" r="-15"/>
            <a:stretch>
              <a:fillRect/>
            </a:stretch>
          </p:blipFill>
          <p:spPr>
            <a:xfrm>
              <a:off x="4240" y="3480"/>
              <a:ext cx="3340" cy="3340"/>
            </a:xfrm>
            <a:custGeom>
              <a:avLst/>
              <a:gdLst>
                <a:gd name="connisteX0" fmla="*/ 0 w 2133596"/>
                <a:gd name="connsiteY0" fmla="*/ 1066803 h 2133596"/>
                <a:gd name="connisteX1" fmla="*/ 1066803 w 2133596"/>
                <a:gd name="connsiteY1" fmla="*/ 0 h 2133596"/>
                <a:gd name="connisteX2" fmla="*/ 1066803 w 2133596"/>
                <a:gd name="connsiteY2" fmla="*/ 0 h 2133596"/>
                <a:gd name="connisteX3" fmla="*/ 2133596 w 2133596"/>
                <a:gd name="connsiteY3" fmla="*/ 1066803 h 2133596"/>
                <a:gd name="connisteX4" fmla="*/ 2133596 w 2133596"/>
                <a:gd name="connsiteY4" fmla="*/ 1066803 h 2133596"/>
                <a:gd name="connisteX5" fmla="*/ 1066803 w 2133596"/>
                <a:gd name="connsiteY5" fmla="*/ 2133596 h 2133596"/>
                <a:gd name="connisteX6" fmla="*/ 1066803 w 2133596"/>
                <a:gd name="connsiteY6" fmla="*/ 2133596 h 2133596"/>
                <a:gd name="connisteX7" fmla="*/ 0 w 2133596"/>
                <a:gd name="connsiteY7" fmla="*/ 1066803 h 2133596"/>
                <a:gd name="connisteX8" fmla="*/ 0 w 2133596"/>
                <a:gd name="connsiteY8" fmla="*/ 1066803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33597" h="2133597">
                  <a:moveTo>
                    <a:pt x="0" y="1066803"/>
                  </a:moveTo>
                  <a:cubicBezTo>
                    <a:pt x="0" y="477619"/>
                    <a:pt x="477619" y="0"/>
                    <a:pt x="1066803" y="0"/>
                  </a:cubicBezTo>
                  <a:lnTo>
                    <a:pt x="1066803" y="0"/>
                  </a:lnTo>
                  <a:cubicBezTo>
                    <a:pt x="1655978" y="0"/>
                    <a:pt x="2133597" y="477619"/>
                    <a:pt x="2133597" y="1066803"/>
                  </a:cubicBezTo>
                  <a:lnTo>
                    <a:pt x="2133597" y="1066803"/>
                  </a:lnTo>
                  <a:cubicBezTo>
                    <a:pt x="2133597" y="1655978"/>
                    <a:pt x="1655978" y="2133597"/>
                    <a:pt x="1066803" y="2133597"/>
                  </a:cubicBezTo>
                  <a:lnTo>
                    <a:pt x="1066803" y="2133597"/>
                  </a:lnTo>
                  <a:cubicBezTo>
                    <a:pt x="477619" y="2133597"/>
                    <a:pt x="0" y="1655978"/>
                    <a:pt x="0" y="1066803"/>
                  </a:cubicBezTo>
                  <a:lnTo>
                    <a:pt x="0" y="1066803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8" name="图片 7" descr="C:/Users/金重浔/AppData/Roaming/Kingsoft/office6/wppai/generateppt/c0bbc7089a4364c64f22299928f84f60.jpgc0bbc7089a4364c64f22299928f84f60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t="2853" b="2971"/>
            <a:stretch>
              <a:fillRect/>
            </a:stretch>
          </p:blipFill>
          <p:spPr>
            <a:xfrm>
              <a:off x="9360" y="3480"/>
              <a:ext cx="3340" cy="3340"/>
            </a:xfrm>
            <a:custGeom>
              <a:avLst/>
              <a:gdLst>
                <a:gd name="connisteX0" fmla="*/ 0 w 2133596"/>
                <a:gd name="connsiteY0" fmla="*/ 1066803 h 2133596"/>
                <a:gd name="connisteX1" fmla="*/ 1066803 w 2133596"/>
                <a:gd name="connsiteY1" fmla="*/ 0 h 2133596"/>
                <a:gd name="connisteX2" fmla="*/ 1066803 w 2133596"/>
                <a:gd name="connsiteY2" fmla="*/ 0 h 2133596"/>
                <a:gd name="connisteX3" fmla="*/ 2133596 w 2133596"/>
                <a:gd name="connsiteY3" fmla="*/ 1066803 h 2133596"/>
                <a:gd name="connisteX4" fmla="*/ 2133596 w 2133596"/>
                <a:gd name="connsiteY4" fmla="*/ 1066803 h 2133596"/>
                <a:gd name="connisteX5" fmla="*/ 1066803 w 2133596"/>
                <a:gd name="connsiteY5" fmla="*/ 2133596 h 2133596"/>
                <a:gd name="connisteX6" fmla="*/ 1066803 w 2133596"/>
                <a:gd name="connsiteY6" fmla="*/ 2133596 h 2133596"/>
                <a:gd name="connisteX7" fmla="*/ 0 w 2133596"/>
                <a:gd name="connsiteY7" fmla="*/ 1066803 h 2133596"/>
                <a:gd name="connisteX8" fmla="*/ 0 w 2133596"/>
                <a:gd name="connsiteY8" fmla="*/ 1066803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33597" h="2133597">
                  <a:moveTo>
                    <a:pt x="0" y="1066803"/>
                  </a:moveTo>
                  <a:cubicBezTo>
                    <a:pt x="0" y="477619"/>
                    <a:pt x="477619" y="0"/>
                    <a:pt x="1066803" y="0"/>
                  </a:cubicBezTo>
                  <a:lnTo>
                    <a:pt x="1066803" y="0"/>
                  </a:lnTo>
                  <a:cubicBezTo>
                    <a:pt x="1655978" y="0"/>
                    <a:pt x="2133597" y="477619"/>
                    <a:pt x="2133597" y="1066803"/>
                  </a:cubicBezTo>
                  <a:lnTo>
                    <a:pt x="2133597" y="1066803"/>
                  </a:lnTo>
                  <a:cubicBezTo>
                    <a:pt x="2133597" y="1655978"/>
                    <a:pt x="1655978" y="2133597"/>
                    <a:pt x="1066803" y="2133597"/>
                  </a:cubicBezTo>
                  <a:lnTo>
                    <a:pt x="1066803" y="2133597"/>
                  </a:lnTo>
                  <a:cubicBezTo>
                    <a:pt x="477619" y="2133597"/>
                    <a:pt x="0" y="1655978"/>
                    <a:pt x="0" y="1066803"/>
                  </a:cubicBezTo>
                  <a:lnTo>
                    <a:pt x="0" y="1066803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3780" y="74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社区驱动发展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3800" y="828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开源代码，建立用户社区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3" name="图片 12" descr="C:/Users/金重浔/AppData/Roaming/Kingsoft/office6/wppai/generateppt/645e7f63cde7923807f7e5a338dd9d8b.jpg645e7f63cde7923807f7e5a338dd9d8b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l="-15" t="1647" r="15" b="1647"/>
            <a:stretch>
              <a:fillRect/>
            </a:stretch>
          </p:blipFill>
          <p:spPr>
            <a:xfrm>
              <a:off x="14480" y="3480"/>
              <a:ext cx="3340" cy="3340"/>
            </a:xfrm>
            <a:custGeom>
              <a:avLst/>
              <a:gdLst>
                <a:gd name="connisteX0" fmla="*/ 0 w 2133596"/>
                <a:gd name="connsiteY0" fmla="*/ 1066803 h 2133596"/>
                <a:gd name="connisteX1" fmla="*/ 1066803 w 2133596"/>
                <a:gd name="connsiteY1" fmla="*/ 0 h 2133596"/>
                <a:gd name="connisteX2" fmla="*/ 1066803 w 2133596"/>
                <a:gd name="connsiteY2" fmla="*/ 0 h 2133596"/>
                <a:gd name="connisteX3" fmla="*/ 2133596 w 2133596"/>
                <a:gd name="connsiteY3" fmla="*/ 1066803 h 2133596"/>
                <a:gd name="connisteX4" fmla="*/ 2133596 w 2133596"/>
                <a:gd name="connsiteY4" fmla="*/ 1066803 h 2133596"/>
                <a:gd name="connisteX5" fmla="*/ 1066803 w 2133596"/>
                <a:gd name="connsiteY5" fmla="*/ 2133596 h 2133596"/>
                <a:gd name="connisteX6" fmla="*/ 1066803 w 2133596"/>
                <a:gd name="connsiteY6" fmla="*/ 2133596 h 2133596"/>
                <a:gd name="connisteX7" fmla="*/ 0 w 2133596"/>
                <a:gd name="connsiteY7" fmla="*/ 1066803 h 2133596"/>
                <a:gd name="connisteX8" fmla="*/ 0 w 2133596"/>
                <a:gd name="connsiteY8" fmla="*/ 1066803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33597" h="2133597">
                  <a:moveTo>
                    <a:pt x="0" y="1066803"/>
                  </a:moveTo>
                  <a:cubicBezTo>
                    <a:pt x="0" y="477619"/>
                    <a:pt x="477619" y="0"/>
                    <a:pt x="1066803" y="0"/>
                  </a:cubicBezTo>
                  <a:lnTo>
                    <a:pt x="1066803" y="0"/>
                  </a:lnTo>
                  <a:cubicBezTo>
                    <a:pt x="1655978" y="0"/>
                    <a:pt x="2133597" y="477619"/>
                    <a:pt x="2133597" y="1066803"/>
                  </a:cubicBezTo>
                  <a:lnTo>
                    <a:pt x="2133597" y="1066803"/>
                  </a:lnTo>
                  <a:cubicBezTo>
                    <a:pt x="2133597" y="1655978"/>
                    <a:pt x="1655978" y="2133597"/>
                    <a:pt x="1066803" y="2133597"/>
                  </a:cubicBezTo>
                  <a:lnTo>
                    <a:pt x="1066803" y="2133597"/>
                  </a:lnTo>
                  <a:cubicBezTo>
                    <a:pt x="477619" y="2133597"/>
                    <a:pt x="0" y="1655978"/>
                    <a:pt x="0" y="1066803"/>
                  </a:cubicBezTo>
                  <a:lnTo>
                    <a:pt x="0" y="1066803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8900" y="74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内容营销吸引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8920" y="828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技术博客，案例研究，最佳实践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14020" y="74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合作生态整合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4"/>
              </p:custDataLst>
            </p:nvPr>
          </p:nvSpPr>
          <p:spPr>
            <a:xfrm>
              <a:off x="14040" y="828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集成开发平台，对接CI/CD工具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24384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推广策略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10363197" y="0"/>
            <a:ext cx="1828800" cy="6858000"/>
          </a:xfrm>
          <a:custGeom>
            <a:avLst/>
            <a:gdLst>
              <a:gd name="connisteX0" fmla="*/ 0 w 1828800"/>
              <a:gd name="connsiteY0" fmla="*/ 508004 h 6858000"/>
              <a:gd name="connisteX1" fmla="*/ 508004 w 1828800"/>
              <a:gd name="connsiteY1" fmla="*/ 0 h 6858000"/>
              <a:gd name="connisteX2" fmla="*/ 1828800 w 1828800"/>
              <a:gd name="connsiteY2" fmla="*/ 0 h 6858000"/>
              <a:gd name="connisteX3" fmla="*/ 1828800 w 1828800"/>
              <a:gd name="connsiteY3" fmla="*/ 6858000 h 6858000"/>
              <a:gd name="connisteX4" fmla="*/ 508004 w 1828800"/>
              <a:gd name="connsiteY4" fmla="*/ 6858000 h 6858000"/>
              <a:gd name="connisteX5" fmla="*/ 0 w 1828800"/>
              <a:gd name="connsiteY5" fmla="*/ 6349995 h 6858000"/>
              <a:gd name="connisteX6" fmla="*/ 0 w 1828800"/>
              <a:gd name="connsiteY6" fmla="*/ 508004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828800" h="6858000">
                <a:moveTo>
                  <a:pt x="0" y="508004"/>
                </a:moveTo>
                <a:cubicBezTo>
                  <a:pt x="0" y="227439"/>
                  <a:pt x="227439" y="0"/>
                  <a:pt x="508004" y="0"/>
                </a:cubicBezTo>
                <a:lnTo>
                  <a:pt x="1828800" y="0"/>
                </a:lnTo>
                <a:lnTo>
                  <a:pt x="1828800" y="6858000"/>
                </a:lnTo>
                <a:lnTo>
                  <a:pt x="508004" y="6858000"/>
                </a:lnTo>
                <a:cubicBezTo>
                  <a:pt x="227439" y="6858000"/>
                  <a:pt x="0" y="6630552"/>
                  <a:pt x="0" y="6349996"/>
                </a:cubicBezTo>
                <a:lnTo>
                  <a:pt x="0" y="508004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29" name="组合 28"/>
          <p:cNvGrpSpPr/>
          <p:nvPr/>
        </p:nvGrpSpPr>
        <p:grpSpPr>
          <a:xfrm>
            <a:off x="609603" y="1828800"/>
            <a:ext cx="10972797" cy="4406900"/>
            <a:chOff x="960" y="2880"/>
            <a:chExt cx="17280" cy="6940"/>
          </a:xfrm>
        </p:grpSpPr>
        <p:sp>
          <p:nvSpPr>
            <p:cNvPr id="3" name="任意多边形 2"/>
            <p:cNvSpPr/>
            <p:nvPr>
              <p:custDataLst>
                <p:tags r:id="rId3"/>
              </p:custDataLst>
            </p:nvPr>
          </p:nvSpPr>
          <p:spPr>
            <a:xfrm>
              <a:off x="960" y="28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 descr="C:/Users/金重浔/AppData/Roaming/Kingsoft/office6/wppai/generateppt/5f9fcbd3-0f3f-416b-8f32-1008bd802edb.jpg5f9fcbd3-0f3f-416b-8f32-1008bd802edb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1440" y="36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9" name="任意多边形 8"/>
            <p:cNvSpPr/>
            <p:nvPr>
              <p:custDataLst>
                <p:tags r:id="rId7"/>
              </p:custDataLst>
            </p:nvPr>
          </p:nvSpPr>
          <p:spPr>
            <a:xfrm>
              <a:off x="960" y="64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金重浔/AppData/Roaming/Kingsoft/office6/wppai/generateppt/4d1343d8-0b4b-4e3b-a0f4-88d19df80040.jpg4d1343d8-0b4b-4e3b-a0f4-88d19df80040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>
              <a:off x="1440" y="72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文本框 6"/>
            <p:cNvSpPr txBox="1"/>
            <p:nvPr>
              <p:custDataLst>
                <p:tags r:id="rId10"/>
              </p:custDataLst>
            </p:nvPr>
          </p:nvSpPr>
          <p:spPr>
            <a:xfrm>
              <a:off x="3840" y="39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解决开源生态痛点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3840" y="47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提供健康度评估和改进建议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12"/>
              </p:custDataLst>
            </p:nvPr>
          </p:nvSpPr>
          <p:spPr>
            <a:xfrm>
              <a:off x="9720" y="28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 descr="C:/Users/金重浔/AppData/Roaming/Kingsoft/office6/wppai/generateppt/b370f778-5310-411f-9a5d-4a61f54a6cb4.jpgb370f778-5310-411f-9a5d-4a61f54a6cb4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>
            <a:xfrm>
              <a:off x="10200" y="36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1" name="任意多边形 20"/>
            <p:cNvSpPr/>
            <p:nvPr>
              <p:custDataLst>
                <p:tags r:id="rId15"/>
              </p:custDataLst>
            </p:nvPr>
          </p:nvSpPr>
          <p:spPr>
            <a:xfrm>
              <a:off x="9720" y="64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C:/Users/金重浔/AppData/Roaming/Kingsoft/office6/wppai/generateppt/0a92ef5f876542eebf10447d7a153fcc.jpg0a92ef5f876542eebf10447d7a153fcc"/>
            <p:cNvPicPr preferRelativeResize="0"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/>
            <a:stretch>
              <a:fillRect/>
            </a:stretch>
          </p:blipFill>
          <p:spPr>
            <a:xfrm>
              <a:off x="10200" y="72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文本框 12"/>
            <p:cNvSpPr txBox="1"/>
            <p:nvPr>
              <p:custDataLst>
                <p:tags r:id="rId18"/>
              </p:custDataLst>
            </p:nvPr>
          </p:nvSpPr>
          <p:spPr>
            <a:xfrm>
              <a:off x="3840" y="75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商业化路径清晰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9"/>
              </p:custDataLst>
            </p:nvPr>
          </p:nvSpPr>
          <p:spPr>
            <a:xfrm>
              <a:off x="3840" y="83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基础版免费，专业版付费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0"/>
              </p:custDataLst>
            </p:nvPr>
          </p:nvSpPr>
          <p:spPr>
            <a:xfrm>
              <a:off x="12600" y="39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目标用户群体庞大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1"/>
              </p:custDataLst>
            </p:nvPr>
          </p:nvSpPr>
          <p:spPr>
            <a:xfrm>
              <a:off x="12600" y="47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开源项目维护者、企业、开发者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2"/>
              </p:custDataLst>
            </p:nvPr>
          </p:nvSpPr>
          <p:spPr>
            <a:xfrm>
              <a:off x="12600" y="75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技术方案成熟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3"/>
              </p:custDataLst>
            </p:nvPr>
          </p:nvSpPr>
          <p:spPr>
            <a:xfrm>
              <a:off x="12600" y="83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基于成熟技术栈，易于推广扩展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2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项目优势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平台概述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b177aedc0a307f36\datas\@png2x_装饰-12003&amp;285457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平台简介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pic>
        <p:nvPicPr>
          <p:cNvPr id="5" name="图片 4" descr="C:/Users/金重浔/AppData/Roaming/Kingsoft/office6/wppai/generateppt/bab4984da00145e1b7db79473b549186.jpgbab4984da00145e1b7db79473b549186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63" b="63"/>
          <a:stretch>
            <a:fillRect/>
          </a:stretch>
        </p:blipFill>
        <p:spPr>
          <a:xfrm>
            <a:off x="609602" y="1828800"/>
            <a:ext cx="6921500" cy="4406900"/>
          </a:xfrm>
          <a:custGeom>
            <a:avLst/>
            <a:gdLst>
              <a:gd name="connisteX0" fmla="*/ 0 w 6934196"/>
              <a:gd name="connsiteY0" fmla="*/ 304796 h 4419596"/>
              <a:gd name="connisteX1" fmla="*/ 304796 w 6934196"/>
              <a:gd name="connsiteY1" fmla="*/ 0 h 4419596"/>
              <a:gd name="connisteX2" fmla="*/ 6934196 w 6934196"/>
              <a:gd name="connsiteY2" fmla="*/ 0 h 4419596"/>
              <a:gd name="connisteX3" fmla="*/ 6934196 w 6934196"/>
              <a:gd name="connsiteY3" fmla="*/ 4419596 h 4419596"/>
              <a:gd name="connisteX4" fmla="*/ 304796 w 6934196"/>
              <a:gd name="connsiteY4" fmla="*/ 4419596 h 4419596"/>
              <a:gd name="connisteX5" fmla="*/ 0 w 6934196"/>
              <a:gd name="connsiteY5" fmla="*/ 4114800 h 4419596"/>
              <a:gd name="connisteX6" fmla="*/ 0 w 6934196"/>
              <a:gd name="connsiteY6" fmla="*/ 304796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197" h="44195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934197" y="0"/>
                </a:lnTo>
                <a:lnTo>
                  <a:pt x="6934197" y="4419597"/>
                </a:lnTo>
                <a:lnTo>
                  <a:pt x="304797" y="4419597"/>
                </a:lnTo>
                <a:cubicBezTo>
                  <a:pt x="136465" y="4419597"/>
                  <a:pt x="0" y="4283141"/>
                  <a:pt x="0" y="4114800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8" name="任意多边形 7"/>
          <p:cNvSpPr/>
          <p:nvPr>
            <p:custDataLst>
              <p:tags r:id="rId9"/>
            </p:custDataLst>
          </p:nvPr>
        </p:nvSpPr>
        <p:spPr>
          <a:xfrm>
            <a:off x="7543800" y="1828800"/>
            <a:ext cx="4038600" cy="4406900"/>
          </a:xfrm>
          <a:custGeom>
            <a:avLst/>
            <a:gdLst>
              <a:gd name="connisteX0" fmla="*/ 0 w 4038603"/>
              <a:gd name="connsiteY0" fmla="*/ 0 h 4419596"/>
              <a:gd name="connisteX1" fmla="*/ 3733796 w 4038603"/>
              <a:gd name="connsiteY1" fmla="*/ 0 h 4419596"/>
              <a:gd name="connisteX2" fmla="*/ 4038603 w 4038603"/>
              <a:gd name="connsiteY2" fmla="*/ 304796 h 4419596"/>
              <a:gd name="connisteX3" fmla="*/ 4038603 w 4038603"/>
              <a:gd name="connsiteY3" fmla="*/ 4114800 h 4419596"/>
              <a:gd name="connisteX4" fmla="*/ 3733796 w 4038603"/>
              <a:gd name="connsiteY4" fmla="*/ 4419596 h 4419596"/>
              <a:gd name="connisteX5" fmla="*/ 0 w 4038603"/>
              <a:gd name="connsiteY5" fmla="*/ 4419596 h 4419596"/>
              <a:gd name="connisteX6" fmla="*/ 0 w 4038603"/>
              <a:gd name="connsiteY6" fmla="*/ 0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3" h="4419597">
                <a:moveTo>
                  <a:pt x="0" y="0"/>
                </a:moveTo>
                <a:lnTo>
                  <a:pt x="3733797" y="0"/>
                </a:lnTo>
                <a:cubicBezTo>
                  <a:pt x="3902138" y="0"/>
                  <a:pt x="4038603" y="136465"/>
                  <a:pt x="4038603" y="304797"/>
                </a:cubicBezTo>
                <a:lnTo>
                  <a:pt x="4038603" y="4114800"/>
                </a:lnTo>
                <a:cubicBezTo>
                  <a:pt x="4038603" y="4283141"/>
                  <a:pt x="3902138" y="4419597"/>
                  <a:pt x="3733797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55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001000" y="2336800"/>
            <a:ext cx="3200400" cy="3403600"/>
            <a:chOff x="12600" y="3680"/>
            <a:chExt cx="5040" cy="5360"/>
          </a:xfrm>
        </p:grpSpPr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2600" y="3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OpenHealth平台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12600" y="456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专注开源项目健康度分析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2600" y="5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整合OpenDigger数据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12600" y="656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结合AI技术提供评估建议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2600" y="7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智能平台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12600" y="856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为开源项目提供全方位服务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核心价值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801" cy="4406900"/>
            <a:chOff x="960" y="2880"/>
            <a:chExt cx="17280" cy="6940"/>
          </a:xfrm>
        </p:grpSpPr>
        <p:pic>
          <p:nvPicPr>
            <p:cNvPr id="4" name="图片 3" descr="C:/Users/金重浔/AppData/Roaming/Kingsoft/office6/wppai/generateppt/3c8f59f01efe9f14ab93e6df1a2a2dcf.jpg3c8f59f01efe9f14ab93e6df1a2a2dcf"/>
            <p:cNvPicPr preferRelativeResize="0"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l="16074"/>
            <a:stretch>
              <a:fillRect/>
            </a:stretch>
          </p:blipFill>
          <p:spPr>
            <a:xfrm>
              <a:off x="96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金重浔/AppData/Roaming/Kingsoft/office6/wppai/generateppt/470c41db86801f345530db986d6d731b.jpg470c41db86801f345530db986d6d731b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t="5324" b="15265"/>
            <a:stretch>
              <a:fillRect/>
            </a:stretch>
          </p:blipFill>
          <p:spPr>
            <a:xfrm>
              <a:off x="688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>
            <a:xfrm>
              <a:off x="688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7044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144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多维度评估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活跃度、社区健康度等全面分析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金重浔/AppData/Roaming/Kingsoft/office6/wppai/generateppt/6d504c2443b84649447fae23ad0ae2ef.png6d504c2443b84649447fae23ad0ae2ef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b="20588"/>
            <a:stretch>
              <a:fillRect/>
            </a:stretch>
          </p:blipFill>
          <p:spPr>
            <a:xfrm>
              <a:off x="1280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任意多边形 18"/>
            <p:cNvSpPr/>
            <p:nvPr>
              <p:custDataLst>
                <p:tags r:id="rId14"/>
              </p:custDataLst>
            </p:nvPr>
          </p:nvSpPr>
          <p:spPr>
            <a:xfrm>
              <a:off x="1280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736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AI智能分析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736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自动识别问题，生成改进建议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7"/>
              </p:custDataLst>
            </p:nvPr>
          </p:nvSpPr>
          <p:spPr>
            <a:xfrm>
              <a:off x="1328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可视化报告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1328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直观展示健康状况，追踪趋势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服务对象与价值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1f71ca3907121866\datas\@png2x_装饰-12003&amp;509913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服务对象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pic>
        <p:nvPicPr>
          <p:cNvPr id="5" name="图片 4" descr="C:/Users/金重浔/AppData/Roaming/Kingsoft/office6/wppai/generateppt/83e6da55-c161-4cc7-aed6-5eee948c163e.jpg83e6da55-c161-4cc7-aed6-5eee948c163e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9" r="29"/>
          <a:stretch>
            <a:fillRect/>
          </a:stretch>
        </p:blipFill>
        <p:spPr>
          <a:xfrm>
            <a:off x="609603" y="1828800"/>
            <a:ext cx="10972800" cy="3136900"/>
          </a:xfrm>
          <a:custGeom>
            <a:avLst/>
            <a:gdLst>
              <a:gd name="connisteX0" fmla="*/ 0 w 10972800"/>
              <a:gd name="connsiteY0" fmla="*/ 304796 h 3149595"/>
              <a:gd name="connisteX1" fmla="*/ 304796 w 10972800"/>
              <a:gd name="connsiteY1" fmla="*/ 0 h 3149595"/>
              <a:gd name="connisteX2" fmla="*/ 10668003 w 10972800"/>
              <a:gd name="connsiteY2" fmla="*/ 0 h 3149595"/>
              <a:gd name="connisteX3" fmla="*/ 10972800 w 10972800"/>
              <a:gd name="connsiteY3" fmla="*/ 304796 h 3149595"/>
              <a:gd name="connisteX4" fmla="*/ 10972800 w 10972800"/>
              <a:gd name="connsiteY4" fmla="*/ 2844798 h 3149595"/>
              <a:gd name="connisteX5" fmla="*/ 10668003 w 10972800"/>
              <a:gd name="connsiteY5" fmla="*/ 3149595 h 3149595"/>
              <a:gd name="connisteX6" fmla="*/ 304796 w 10972800"/>
              <a:gd name="connsiteY6" fmla="*/ 3149595 h 3149595"/>
              <a:gd name="connisteX7" fmla="*/ 0 w 10972800"/>
              <a:gd name="connsiteY7" fmla="*/ 2844798 h 3149595"/>
              <a:gd name="connisteX8" fmla="*/ 0 w 10972800"/>
              <a:gd name="connsiteY8" fmla="*/ 304796 h 31495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596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844799"/>
                </a:lnTo>
                <a:cubicBezTo>
                  <a:pt x="10972800" y="3013140"/>
                  <a:pt x="10836335" y="3149596"/>
                  <a:pt x="10668003" y="3149596"/>
                </a:cubicBezTo>
                <a:lnTo>
                  <a:pt x="304797" y="3149596"/>
                </a:lnTo>
                <a:cubicBezTo>
                  <a:pt x="136465" y="3149596"/>
                  <a:pt x="0" y="3013140"/>
                  <a:pt x="0" y="2844799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609600" y="5435600"/>
            <a:ext cx="9220200" cy="812800"/>
            <a:chOff x="960" y="8560"/>
            <a:chExt cx="14520" cy="1280"/>
          </a:xfrm>
        </p:grpSpPr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10"/>
              </p:custDataLst>
            </p:nvPr>
          </p:nvSpPr>
          <p:spPr>
            <a:xfrm>
              <a:off x="600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200" y="856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开源项目维护者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200" y="936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掌握项目健康，优化维护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13"/>
              </p:custDataLst>
            </p:nvPr>
          </p:nvSpPr>
          <p:spPr>
            <a:xfrm>
              <a:off x="1104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6240" y="856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企业用户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5"/>
              </p:custDataLst>
            </p:nvPr>
          </p:nvSpPr>
          <p:spPr>
            <a:xfrm>
              <a:off x="6240" y="936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降低选型风险，明智决策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1280" y="856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开发者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11280" y="936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选择优质项目，规划贡献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金重浔/AppData/Local/Temp/figmazip/slide_d30dfbc8207eda9b\datas\@png2x_装饰-12003&amp;207249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2700" y="0"/>
            <a:ext cx="12166600" cy="2590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项目社会价值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603" y="1828800"/>
            <a:ext cx="10972798" cy="4406900"/>
            <a:chOff x="960" y="2880"/>
            <a:chExt cx="17280" cy="694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5440" cy="6940"/>
            </a:xfrm>
            <a:custGeom>
              <a:avLst/>
              <a:gdLst>
                <a:gd name="connisteX0" fmla="*/ 0 w 3454402"/>
                <a:gd name="connsiteY0" fmla="*/ 304796 h 4419596"/>
                <a:gd name="connisteX1" fmla="*/ 304796 w 3454402"/>
                <a:gd name="connsiteY1" fmla="*/ 0 h 4419596"/>
                <a:gd name="connisteX2" fmla="*/ 3149595 w 3454402"/>
                <a:gd name="connsiteY2" fmla="*/ 0 h 4419596"/>
                <a:gd name="connisteX3" fmla="*/ 3454402 w 3454402"/>
                <a:gd name="connsiteY3" fmla="*/ 304796 h 4419596"/>
                <a:gd name="connisteX4" fmla="*/ 3454402 w 3454402"/>
                <a:gd name="connsiteY4" fmla="*/ 4114800 h 4419596"/>
                <a:gd name="connisteX5" fmla="*/ 3149595 w 3454402"/>
                <a:gd name="connsiteY5" fmla="*/ 4419596 h 4419596"/>
                <a:gd name="connisteX6" fmla="*/ 304796 w 3454402"/>
                <a:gd name="connsiteY6" fmla="*/ 4419596 h 4419596"/>
                <a:gd name="connisteX7" fmla="*/ 0 w 3454402"/>
                <a:gd name="connsiteY7" fmla="*/ 4114800 h 4419596"/>
                <a:gd name="connisteX8" fmla="*/ 0 w 3454402"/>
                <a:gd name="connsiteY8" fmla="*/ 304796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4114800"/>
                  </a:lnTo>
                  <a:cubicBezTo>
                    <a:pt x="3454402" y="4283141"/>
                    <a:pt x="3317937" y="4419597"/>
                    <a:pt x="3149596" y="4419597"/>
                  </a:cubicBezTo>
                  <a:lnTo>
                    <a:pt x="304797" y="4419597"/>
                  </a:lnTo>
                  <a:cubicBezTo>
                    <a:pt x="136465" y="4419597"/>
                    <a:pt x="0" y="4283141"/>
                    <a:pt x="0" y="4114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 descr="C:/Users/金重浔/AppData/Roaming/Kingsoft/office6/wppai/generateppt/1403669947766412cff666a3e207bef6.png1403669947766412cff666a3e207bef6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-11" t="1775" r="11" b="1775"/>
            <a:stretch>
              <a:fillRect/>
            </a:stretch>
          </p:blipFill>
          <p:spPr>
            <a:xfrm>
              <a:off x="1440" y="3360"/>
              <a:ext cx="4460" cy="4160"/>
            </a:xfrm>
            <a:custGeom>
              <a:avLst/>
              <a:gdLst>
                <a:gd name="connisteX0" fmla="*/ 0 w 2844798"/>
                <a:gd name="connsiteY0" fmla="*/ 304796 h 2641601"/>
                <a:gd name="connisteX1" fmla="*/ 304796 w 2844798"/>
                <a:gd name="connsiteY1" fmla="*/ 0 h 2641601"/>
                <a:gd name="connisteX2" fmla="*/ 2540002 w 2844798"/>
                <a:gd name="connsiteY2" fmla="*/ 0 h 2641601"/>
                <a:gd name="connisteX3" fmla="*/ 2844798 w 2844798"/>
                <a:gd name="connsiteY3" fmla="*/ 304796 h 2641601"/>
                <a:gd name="connisteX4" fmla="*/ 2844798 w 2844798"/>
                <a:gd name="connsiteY4" fmla="*/ 2336804 h 2641601"/>
                <a:gd name="connisteX5" fmla="*/ 2540002 w 2844798"/>
                <a:gd name="connsiteY5" fmla="*/ 2641601 h 2641601"/>
                <a:gd name="connisteX6" fmla="*/ 304796 w 2844798"/>
                <a:gd name="connsiteY6" fmla="*/ 2641601 h 2641601"/>
                <a:gd name="connisteX7" fmla="*/ 0 w 2844798"/>
                <a:gd name="connsiteY7" fmla="*/ 2336804 h 2641601"/>
                <a:gd name="connisteX8" fmla="*/ 0 w 2844798"/>
                <a:gd name="connsiteY8" fmla="*/ 304796 h 26416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844799" h="2641601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336804"/>
                  </a:lnTo>
                  <a:cubicBezTo>
                    <a:pt x="2844799" y="2505136"/>
                    <a:pt x="2708343" y="2641601"/>
                    <a:pt x="2540002" y="2641601"/>
                  </a:cubicBezTo>
                  <a:lnTo>
                    <a:pt x="304797" y="2641601"/>
                  </a:lnTo>
                  <a:cubicBezTo>
                    <a:pt x="136465" y="2641601"/>
                    <a:pt x="0" y="2505136"/>
                    <a:pt x="0" y="2336804"/>
                  </a:cubicBez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6880" y="2880"/>
              <a:ext cx="5440" cy="6940"/>
            </a:xfrm>
            <a:custGeom>
              <a:avLst/>
              <a:gdLst>
                <a:gd name="connisteX0" fmla="*/ 0 w 3454402"/>
                <a:gd name="connsiteY0" fmla="*/ 304796 h 4419596"/>
                <a:gd name="connisteX1" fmla="*/ 304796 w 3454402"/>
                <a:gd name="connsiteY1" fmla="*/ 0 h 4419596"/>
                <a:gd name="connisteX2" fmla="*/ 3149595 w 3454402"/>
                <a:gd name="connsiteY2" fmla="*/ 0 h 4419596"/>
                <a:gd name="connisteX3" fmla="*/ 3454402 w 3454402"/>
                <a:gd name="connsiteY3" fmla="*/ 304796 h 4419596"/>
                <a:gd name="connisteX4" fmla="*/ 3454402 w 3454402"/>
                <a:gd name="connsiteY4" fmla="*/ 4114800 h 4419596"/>
                <a:gd name="connisteX5" fmla="*/ 3149595 w 3454402"/>
                <a:gd name="connsiteY5" fmla="*/ 4419596 h 4419596"/>
                <a:gd name="connisteX6" fmla="*/ 304796 w 3454402"/>
                <a:gd name="connsiteY6" fmla="*/ 4419596 h 4419596"/>
                <a:gd name="connisteX7" fmla="*/ 0 w 3454402"/>
                <a:gd name="connsiteY7" fmla="*/ 4114800 h 4419596"/>
                <a:gd name="connisteX8" fmla="*/ 0 w 3454402"/>
                <a:gd name="connsiteY8" fmla="*/ 304796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4114800"/>
                  </a:lnTo>
                  <a:cubicBezTo>
                    <a:pt x="3454402" y="4283141"/>
                    <a:pt x="3317937" y="4419597"/>
                    <a:pt x="3149596" y="4419597"/>
                  </a:cubicBezTo>
                  <a:lnTo>
                    <a:pt x="304797" y="4419597"/>
                  </a:lnTo>
                  <a:cubicBezTo>
                    <a:pt x="136465" y="4419597"/>
                    <a:pt x="0" y="4283141"/>
                    <a:pt x="0" y="4114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金重浔/AppData/Roaming/Kingsoft/office6/wppai/generateppt/caeeda9977364f94958770cddbf088ac.jpgcaeeda9977364f94958770cddbf088ac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r="98"/>
            <a:stretch>
              <a:fillRect/>
            </a:stretch>
          </p:blipFill>
          <p:spPr>
            <a:xfrm>
              <a:off x="7360" y="3360"/>
              <a:ext cx="4460" cy="4160"/>
            </a:xfrm>
            <a:custGeom>
              <a:avLst/>
              <a:gdLst>
                <a:gd name="connisteX0" fmla="*/ 0 w 2844798"/>
                <a:gd name="connsiteY0" fmla="*/ 304796 h 2641601"/>
                <a:gd name="connisteX1" fmla="*/ 304796 w 2844798"/>
                <a:gd name="connsiteY1" fmla="*/ 0 h 2641601"/>
                <a:gd name="connisteX2" fmla="*/ 2540002 w 2844798"/>
                <a:gd name="connsiteY2" fmla="*/ 0 h 2641601"/>
                <a:gd name="connisteX3" fmla="*/ 2844798 w 2844798"/>
                <a:gd name="connsiteY3" fmla="*/ 304796 h 2641601"/>
                <a:gd name="connisteX4" fmla="*/ 2844798 w 2844798"/>
                <a:gd name="connsiteY4" fmla="*/ 2336804 h 2641601"/>
                <a:gd name="connisteX5" fmla="*/ 2540002 w 2844798"/>
                <a:gd name="connsiteY5" fmla="*/ 2641601 h 2641601"/>
                <a:gd name="connisteX6" fmla="*/ 304796 w 2844798"/>
                <a:gd name="connsiteY6" fmla="*/ 2641601 h 2641601"/>
                <a:gd name="connisteX7" fmla="*/ 0 w 2844798"/>
                <a:gd name="connsiteY7" fmla="*/ 2336804 h 2641601"/>
                <a:gd name="connisteX8" fmla="*/ 0 w 2844798"/>
                <a:gd name="connsiteY8" fmla="*/ 304796 h 26416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844799" h="2641601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336804"/>
                  </a:lnTo>
                  <a:cubicBezTo>
                    <a:pt x="2844799" y="2505136"/>
                    <a:pt x="2708343" y="2641601"/>
                    <a:pt x="2540002" y="2641601"/>
                  </a:cubicBezTo>
                  <a:lnTo>
                    <a:pt x="304797" y="2641601"/>
                  </a:lnTo>
                  <a:cubicBezTo>
                    <a:pt x="136465" y="2641601"/>
                    <a:pt x="0" y="2505136"/>
                    <a:pt x="0" y="2336804"/>
                  </a:cubicBez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1440" y="800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促进开源生态健康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3"/>
              </p:custDataLst>
            </p:nvPr>
          </p:nvSpPr>
          <p:spPr>
            <a:xfrm>
              <a:off x="1440" y="888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量化分析，提升项目质量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14"/>
              </p:custDataLst>
            </p:nvPr>
          </p:nvSpPr>
          <p:spPr>
            <a:xfrm>
              <a:off x="12800" y="2880"/>
              <a:ext cx="5440" cy="6940"/>
            </a:xfrm>
            <a:custGeom>
              <a:avLst/>
              <a:gdLst>
                <a:gd name="connisteX0" fmla="*/ 0 w 3454402"/>
                <a:gd name="connsiteY0" fmla="*/ 304796 h 4419596"/>
                <a:gd name="connisteX1" fmla="*/ 304796 w 3454402"/>
                <a:gd name="connsiteY1" fmla="*/ 0 h 4419596"/>
                <a:gd name="connisteX2" fmla="*/ 3149595 w 3454402"/>
                <a:gd name="connsiteY2" fmla="*/ 0 h 4419596"/>
                <a:gd name="connisteX3" fmla="*/ 3454402 w 3454402"/>
                <a:gd name="connsiteY3" fmla="*/ 304796 h 4419596"/>
                <a:gd name="connisteX4" fmla="*/ 3454402 w 3454402"/>
                <a:gd name="connsiteY4" fmla="*/ 4114800 h 4419596"/>
                <a:gd name="connisteX5" fmla="*/ 3149595 w 3454402"/>
                <a:gd name="connsiteY5" fmla="*/ 4419596 h 4419596"/>
                <a:gd name="connisteX6" fmla="*/ 304796 w 3454402"/>
                <a:gd name="connsiteY6" fmla="*/ 4419596 h 4419596"/>
                <a:gd name="connisteX7" fmla="*/ 0 w 3454402"/>
                <a:gd name="connsiteY7" fmla="*/ 4114800 h 4419596"/>
                <a:gd name="connisteX8" fmla="*/ 0 w 3454402"/>
                <a:gd name="connsiteY8" fmla="*/ 304796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4114800"/>
                  </a:lnTo>
                  <a:cubicBezTo>
                    <a:pt x="3454402" y="4283141"/>
                    <a:pt x="3317937" y="4419597"/>
                    <a:pt x="3149596" y="4419597"/>
                  </a:cubicBezTo>
                  <a:lnTo>
                    <a:pt x="304797" y="4419597"/>
                  </a:lnTo>
                  <a:cubicBezTo>
                    <a:pt x="136465" y="4419597"/>
                    <a:pt x="0" y="4283141"/>
                    <a:pt x="0" y="4114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 descr="C:/Users/金重浔/AppData/Roaming/Kingsoft/office6/wppai/generateppt/c06f02aef223bb11b7226ec9d6912d70.jpgc06f02aef223bb11b7226ec9d6912d70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l="766" r="18825"/>
            <a:stretch>
              <a:fillRect/>
            </a:stretch>
          </p:blipFill>
          <p:spPr>
            <a:xfrm>
              <a:off x="13280" y="3360"/>
              <a:ext cx="4460" cy="4160"/>
            </a:xfrm>
            <a:custGeom>
              <a:avLst/>
              <a:gdLst>
                <a:gd name="connisteX0" fmla="*/ 0 w 2844798"/>
                <a:gd name="connsiteY0" fmla="*/ 304796 h 2641601"/>
                <a:gd name="connisteX1" fmla="*/ 304796 w 2844798"/>
                <a:gd name="connsiteY1" fmla="*/ 0 h 2641601"/>
                <a:gd name="connisteX2" fmla="*/ 2540002 w 2844798"/>
                <a:gd name="connsiteY2" fmla="*/ 0 h 2641601"/>
                <a:gd name="connisteX3" fmla="*/ 2844798 w 2844798"/>
                <a:gd name="connsiteY3" fmla="*/ 304796 h 2641601"/>
                <a:gd name="connisteX4" fmla="*/ 2844798 w 2844798"/>
                <a:gd name="connsiteY4" fmla="*/ 2336804 h 2641601"/>
                <a:gd name="connisteX5" fmla="*/ 2540002 w 2844798"/>
                <a:gd name="connsiteY5" fmla="*/ 2641601 h 2641601"/>
                <a:gd name="connisteX6" fmla="*/ 304796 w 2844798"/>
                <a:gd name="connsiteY6" fmla="*/ 2641601 h 2641601"/>
                <a:gd name="connisteX7" fmla="*/ 0 w 2844798"/>
                <a:gd name="connsiteY7" fmla="*/ 2336804 h 2641601"/>
                <a:gd name="connisteX8" fmla="*/ 0 w 2844798"/>
                <a:gd name="connsiteY8" fmla="*/ 304796 h 26416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844799" h="2641601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336804"/>
                  </a:lnTo>
                  <a:cubicBezTo>
                    <a:pt x="2844799" y="2505136"/>
                    <a:pt x="2708343" y="2641601"/>
                    <a:pt x="2540002" y="2641601"/>
                  </a:cubicBezTo>
                  <a:lnTo>
                    <a:pt x="304797" y="2641601"/>
                  </a:lnTo>
                  <a:cubicBezTo>
                    <a:pt x="136465" y="2641601"/>
                    <a:pt x="0" y="2505136"/>
                    <a:pt x="0" y="2336804"/>
                  </a:cubicBez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文本框 13"/>
            <p:cNvSpPr txBox="1"/>
            <p:nvPr>
              <p:custDataLst>
                <p:tags r:id="rId17"/>
              </p:custDataLst>
            </p:nvPr>
          </p:nvSpPr>
          <p:spPr>
            <a:xfrm>
              <a:off x="7360" y="800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降低企业风险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360" y="888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评估项目，优化资源投入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13280" y="800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赋能开发者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13280" y="888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选择项目，指导贡献方向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平台特性与功能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126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2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3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2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464a603cc17639f4"/>
</p:tagLst>
</file>

<file path=ppt/tags/tag13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FIGMA_LIMIT" val=""/>
  <p:tag name="KSO_WM_FIGMA_SLIDE_GROUP" val="1"/>
  <p:tag name="KSO_WM_SLIDE_TYPE" val="title"/>
</p:tagLst>
</file>

<file path=ppt/tags/tag14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2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  <p:tag name="KSO_WM_UNIT_PRESET_TEXT" val="01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  <p:tag name="KSO_WM_UNIT_PRESET_TEXT" val="02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TYPE" val="l_h_i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SUBTYPE" val="d"/>
  <p:tag name="KSO_WM_UNIT_TYPE" val="l_h_i"/>
  <p:tag name="KSO_WM_UNIT_PRESET_TEXT" val="0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"/>
  <p:tag name="KSO_WM_UNIT_TEXT_TYPE" val="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SUBTYPE" val="d"/>
  <p:tag name="KSO_WM_UNIT_TYPE" val="l_h_i"/>
  <p:tag name="KSO_WM_UNIT_PRESET_TEXT" val="04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UNIT_INDEX" val="1_4_2"/>
  <p:tag name="KSO_WM_UNIT_TYPE" val="l_h_i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添加项标题"/>
  <p:tag name="KSO_WM_UNIT_TEXT_TYPE" val="1"/>
  <p:tag name="KSO_WM_UNIT_TYPE" val="l_h_a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UNIT_INDEX" val="1_5_1"/>
  <p:tag name="KSO_WM_UNIT_SUBTYPE" val="d"/>
  <p:tag name="KSO_WM_UNIT_TYPE" val="l_h_i"/>
  <p:tag name="KSO_WM_UNIT_PRESET_TEXT" val="05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UNIT_INDEX" val="1_5_2"/>
  <p:tag name="KSO_WM_UNIT_TYPE" val="l_h_i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UNIT_INDEX" val="1_5_1"/>
  <p:tag name="KSO_WM_UNIT_PRESET_TEXT" val="单击此处添加项标题"/>
  <p:tag name="KSO_WM_UNIT_TEXT_TYPE" val="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UNIT_INDEX" val="1_6_1"/>
  <p:tag name="KSO_WM_UNIT_SUBTYPE" val="d"/>
  <p:tag name="KSO_WM_UNIT_TYPE" val="l_h_i"/>
  <p:tag name="KSO_WM_UNIT_PRESET_TEXT" val="06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UNIT_INDEX" val="1_6_2"/>
  <p:tag name="KSO_WM_UNIT_TYPE" val="l_h_i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UNIT_INDEX" val="1_6_1"/>
  <p:tag name="KSO_WM_UNIT_PRESET_TEXT" val="单击此处添加项标题"/>
  <p:tag name="KSO_WM_UNIT_TEXT_TYPE" val="1"/>
  <p:tag name="KSO_WM_UNIT_TYPE" val="l_h_a"/>
</p:tagLst>
</file>

<file path=ppt/tags/tag161.xml><?xml version="1.0" encoding="utf-8"?>
<p:tagLst xmlns:p="http://schemas.openxmlformats.org/presentationml/2006/main">
  <p:tag name="KSO_WM_FIGMA_LIMIT" val=""/>
  <p:tag name="KSO_WM_FIGMA_SLIDE_GROUP" val="2"/>
  <p:tag name="KSO_WM_SLIDE_TYPE" val="contents"/>
</p:tagLst>
</file>

<file path=ppt/tags/tag16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6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64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16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6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6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6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sr/test/2024-12-17/bab4984da00145e1b7db79473b549186.jpg?Signature=f1Gp9NNyRhZB5bRReRlHVar%2Bw7A%3D&amp;Expires=1765936687&amp;KSSAccessKeyId=AKLT9NSy7kh8TIS1UzNqLRY2**1734400692331_193.218_0d15a5271442-slide-3"/>
</p:tagLst>
</file>

<file path=ppt/tags/tag169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176.xml><?xml version="1.0" encoding="utf-8"?>
<p:tagLst xmlns:p="http://schemas.openxmlformats.org/presentationml/2006/main">
  <p:tag name="KSO_WM_FIGMA_LIMIT" val=""/>
  <p:tag name="KSO_WM_FIGMA_SLIDE_GROUP" val="60"/>
  <p:tag name="KSO_WM_SLIDE_TYPE" val="text"/>
</p:tagLst>
</file>

<file path=ppt/tags/tag177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7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283280170**1734400692331_193.218_0d15a5271442-slide-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41N1446167255**1734400692331_193.218_0d15a5271442-slide-4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211391630597**1734400692331_193.218_0d15a5271442-slide-4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191.xml><?xml version="1.0" encoding="utf-8"?>
<p:tagLst xmlns:p="http://schemas.openxmlformats.org/presentationml/2006/main">
  <p:tag name="KSO_WM_FIGMA_LIMIT" val=""/>
  <p:tag name="KSO_WM_FIGMA_SLIDE_GROUP" val="2"/>
  <p:tag name="KSO_WM_SLIDE_TYPE" val="text"/>
</p:tagLst>
</file>

<file path=ppt/tags/tag19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9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94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19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6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9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9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image_generate/image_process/production/202412/83e6da55-c161-4cc7-aed6-5eee948c163e.jpg?Expires=1765936686&amp;AWSAccessKeyId=AKLT9NSy7kh8TIS1UzNqLRY2&amp;Signature=wPmwjiMPGP0929qtllkww%2FfPcSY%3D**1734400692331_193.218_0d15a5271442-slide-6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08.xml><?xml version="1.0" encoding="utf-8"?>
<p:tagLst xmlns:p="http://schemas.openxmlformats.org/presentationml/2006/main">
  <p:tag name="KSO_WM_FIGMA_LIMIT" val=""/>
  <p:tag name="KSO_WM_FIGMA_SLIDE_GROUP" val="42"/>
  <p:tag name="KSO_WM_SLIDE_TYPE" val="text"/>
</p:tagLst>
</file>

<file path=ppt/tags/tag20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211379463912**1734400692331_193.218_0d15a5271442-slide-7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http://zh-ai-group.ks3-cn-beijing.ksyun.com/sr/test/2024-12-17/caeeda9977364f94958770cddbf088ac.jpg?Signature=ejKhiUXop1WyiElPoZ966VYVvC4%3D&amp;Expires=1765936689&amp;KSSAccessKeyId=AKLT9NSy7kh8TIS1UzNqLRY2**1734400692331_193.218_0d15a5271442-slide-7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346022463**1734400692331_193.218_0d15a5271442-slide-7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23.xml><?xml version="1.0" encoding="utf-8"?>
<p:tagLst xmlns:p="http://schemas.openxmlformats.org/presentationml/2006/main">
  <p:tag name="KSO_WM_FIGMA_LIMIT" val=""/>
  <p:tag name="KSO_WM_FIGMA_SLIDE_GROUP" val="48"/>
  <p:tag name="KSO_WM_SLIDE_TYPE" val="text"/>
</p:tagLst>
</file>

<file path=ppt/tags/tag22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2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26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22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2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VCG211241574190**1734400692331_193.218_0d15a5271442-slide-9"/>
</p:tagLst>
</file>

<file path=ppt/tags/tag229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239.xml><?xml version="1.0" encoding="utf-8"?>
<p:tagLst xmlns:p="http://schemas.openxmlformats.org/presentationml/2006/main">
  <p:tag name="KSO_WM_FIGMA_LIMIT" val=""/>
  <p:tag name="KSO_WM_FIGMA_SLIDE_GROUP" val="30"/>
  <p:tag name="KSO_WM_SLIDE_TYPE" val="text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41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251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VCG211393597844**1734400692331_193.218_0d15a5271442-slide-10"/>
</p:tagLst>
</file>

<file path=ppt/tags/tag252.xml><?xml version="1.0" encoding="utf-8"?>
<p:tagLst xmlns:p="http://schemas.openxmlformats.org/presentationml/2006/main">
  <p:tag name="KSO_WM_FIGMA_LIMIT" val=""/>
  <p:tag name="KSO_WM_FIGMA_SLIDE_GROUP" val="6"/>
  <p:tag name="KSO_WM_SLIDE_TYPE" val="text"/>
</p:tagLst>
</file>

<file path=ppt/tags/tag25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4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64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sr/test/2024-12-17/645b272ef9114367bc1fb2d3cd85eb49.jpg?Signature=%2B7%2Bnr87uNyYeixH7IKsiaAmJhy8%3D&amp;Expires=1765936687&amp;KSSAccessKeyId=AKLT9NSy7kh8TIS1UzNqLRY2**1734400692331_193.218_0d15a5271442-slide-11"/>
</p:tagLst>
</file>

<file path=ppt/tags/tag265.xml><?xml version="1.0" encoding="utf-8"?>
<p:tagLst xmlns:p="http://schemas.openxmlformats.org/presentationml/2006/main">
  <p:tag name="KSO_WM_FIGMA_LIMIT" val=""/>
  <p:tag name="KSO_WM_FIGMA_SLIDE_GROUP" val="59"/>
  <p:tag name="KSO_WM_SLIDE_TYPE" val="text"/>
</p:tagLst>
</file>

<file path=ppt/tags/tag26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6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image_generate/image_process/production/202412/e4fcca72-4c1c-41d8-a1ef-dd9c6e9d7b21.jpg?Expires=1765936688&amp;AWSAccessKeyId=AKLT9NSy7kh8TIS1UzNqLRY2&amp;Signature=FL%2BVcXHYzZoGAxCdyfpM8olTn%2F8%3D**1734400692331_193.218_0d15a5271442-slide-12"/>
</p:tagLst>
</file>

<file path=ppt/tags/tag268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78.xml><?xml version="1.0" encoding="utf-8"?>
<p:tagLst xmlns:p="http://schemas.openxmlformats.org/presentationml/2006/main">
  <p:tag name="KSO_WM_FIGMA_LIMIT" val=""/>
  <p:tag name="KSO_WM_FIGMA_SLIDE_GROUP" val="51"/>
  <p:tag name="KSO_WM_SLIDE_TYPE" val="text"/>
</p:tagLst>
</file>

<file path=ppt/tags/tag27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81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28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83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8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211389722116**1734400692331_193.218_0d15a5271442-slide-14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41N1499770441**1734400692331_193.218_0d15a5271442-slide-14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313191074**1734400692331_193.218_0d15a5271442-slide-14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297.xml><?xml version="1.0" encoding="utf-8"?>
<p:tagLst xmlns:p="http://schemas.openxmlformats.org/presentationml/2006/main">
  <p:tag name="KSO_WM_FIGMA_LIMIT" val=""/>
  <p:tag name="KSO_WM_FIGMA_SLIDE_GROUP" val="26"/>
  <p:tag name="KSO_WM_SLIDE_TYPE" val="text"/>
</p:tagLst>
</file>

<file path=ppt/tags/tag298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9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445657389**1734400692331_193.218_0d15a5271442-slide-15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http://zh-ai-group.ks3-cn-beijing.ksyun.com/image_generate/image_process/production/202412/d0617e74-2443-47b4-bcef-7d621f42c3f5.jpg?Expires=1765936692&amp;AWSAccessKeyId=AKLT9NSy7kh8TIS1UzNqLRY2&amp;Signature=9Zbj%2FZQp58lrvPn%2B2fmDqNfB0gs%3D**1734400692331_193.218_0d15a5271442-slide-15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084925938**1734400692331_193.218_0d15a5271442-slide-15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313.xml><?xml version="1.0" encoding="utf-8"?>
<p:tagLst xmlns:p="http://schemas.openxmlformats.org/presentationml/2006/main">
  <p:tag name="KSO_WM_FIGMA_LIMIT" val=""/>
  <p:tag name="KSO_WM_FIGMA_SLIDE_GROUP" val="53"/>
  <p:tag name="KSO_WM_SLIDE_TYPE" val="text"/>
</p:tagLst>
</file>

<file path=ppt/tags/tag31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1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16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31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1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sr/test/2024-12-17/6c429f50ec17422ba94faf444e8771d0.jpg?Signature=XTZB5oT78NDWqi7K0z1nWRy8TlI%3D&amp;Expires=1765936699&amp;KSSAccessKeyId=AKLT9NSy7kh8TIS1UzNqLRY2**1734400692331_193.218_0d15a5271442-slide-17"/>
</p:tagLst>
</file>

<file path=ppt/tags/tag319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326.xml><?xml version="1.0" encoding="utf-8"?>
<p:tagLst xmlns:p="http://schemas.openxmlformats.org/presentationml/2006/main">
  <p:tag name="KSO_WM_FIGMA_LIMIT" val=""/>
  <p:tag name="KSO_WM_FIGMA_SLIDE_GROUP" val="63"/>
  <p:tag name="KSO_WM_SLIDE_TYPE" val="text"/>
</p:tagLst>
</file>

<file path=ppt/tags/tag327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2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33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VCG41N495924450**1734400692331_193.218_0d15a5271442-slide-18"/>
</p:tagLst>
</file>

<file path=ppt/tags/tag334.xml><?xml version="1.0" encoding="utf-8"?>
<p:tagLst xmlns:p="http://schemas.openxmlformats.org/presentationml/2006/main">
  <p:tag name="KSO_WM_FIGMA_LIMIT" val=""/>
  <p:tag name="KSO_WM_FIGMA_SLIDE_GROUP" val="61"/>
  <p:tag name="KSO_WM_SLIDE_TYPE" val="text"/>
</p:tagLst>
</file>

<file path=ppt/tags/tag335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3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346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image_generate/image_process/production/202412/88f4fe02-4202-473e-b65c-f8a4383534dc.jpg?Expires=1765936693&amp;AWSAccessKeyId=AKLT9NSy7kh8TIS1UzNqLRY2&amp;Signature=5TzgmWyxxS%2B8GCMH1R%2BZKrr5Lxw%3D**1734400692331_193.218_0d15a5271442-slide-19"/>
</p:tagLst>
</file>

<file path=ppt/tags/tag347.xml><?xml version="1.0" encoding="utf-8"?>
<p:tagLst xmlns:p="http://schemas.openxmlformats.org/presentationml/2006/main">
  <p:tag name="KSO_WM_FIGMA_LIMIT" val=""/>
  <p:tag name="KSO_WM_FIGMA_SLIDE_GROUP" val="62"/>
  <p:tag name="KSO_WM_SLIDE_TYPE" val="text"/>
</p:tagLst>
</file>

<file path=ppt/tags/tag34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49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35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52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336414578**1734400692331_193.218_0d15a5271442-slide-21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211246930226**1734400692331_193.218_0d15a5271442-slide-21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211301722929**1734400692331_193.218_0d15a5271442-slide-2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365.xml><?xml version="1.0" encoding="utf-8"?>
<p:tagLst xmlns:p="http://schemas.openxmlformats.org/presentationml/2006/main">
  <p:tag name="KSO_WM_FIGMA_LIMIT" val=""/>
  <p:tag name="KSO_WM_FIGMA_SLIDE_GROUP" val="57"/>
  <p:tag name="KSO_WM_SLIDE_TYPE" val="text"/>
</p:tagLst>
</file>

<file path=ppt/tags/tag366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6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6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211335449640**1734400692331_193.218_0d15a5271442-slide-2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41N1420323252**1734400692331_193.218_0d15a5271442-slide-22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7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211301423700**1734400692331_193.218_0d15a5271442-slide-22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381.xml><?xml version="1.0" encoding="utf-8"?>
<p:tagLst xmlns:p="http://schemas.openxmlformats.org/presentationml/2006/main">
  <p:tag name="KSO_WM_FIGMA_LIMIT" val=""/>
  <p:tag name="KSO_WM_FIGMA_SLIDE_GROUP" val="38"/>
  <p:tag name="KSO_WM_SLIDE_TYPE" val="text"/>
</p:tagLst>
</file>

<file path=ppt/tags/tag38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83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SUBTYPE" val="d"/>
  <p:tag name="KSO_WM_UNIT_TYPE" val="l_h_i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SUBTYPE" val="d"/>
  <p:tag name="KSO_WM_UNIT_TYPE" val="l_h_i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SUBTYPE" val="d"/>
  <p:tag name="KSO_WM_UNIT_TYPE" val="l_h_i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396.xml><?xml version="1.0" encoding="utf-8"?>
<p:tagLst xmlns:p="http://schemas.openxmlformats.org/presentationml/2006/main">
  <p:tag name="KSO_WM_FIGMA_LIMIT" val=""/>
  <p:tag name="KSO_WM_FIGMA_SLIDE_GROUP" val="49"/>
  <p:tag name="KSO_WM_SLIDE_TYPE" val="text"/>
</p:tagLst>
</file>

<file path=ppt/tags/tag39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322851591**1734400692331_193.218_0d15a5271442-slide-24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211387274067**1734400692331_193.218_0d15a5271442-slide-24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389875309**1734400692331_193.218_0d15a5271442-slide-24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40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407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408.xml><?xml version="1.0" encoding="utf-8"?>
<p:tagLst xmlns:p="http://schemas.openxmlformats.org/presentationml/2006/main">
  <p:tag name="KSO_WM_FIGMA_LIMIT" val=""/>
  <p:tag name="KSO_WM_FIGMA_SLIDE_GROUP" val="34"/>
  <p:tag name="KSO_WM_SLIDE_TYPE" val="text"/>
</p:tagLst>
</file>

<file path=ppt/tags/tag40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41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http://zh-ai-group.ks3-cn-beijing.ksyun.com/image_generate/image_process/production/202412/5f9fcbd3-0f3f-416b-8f32-1008bd802edb.jpg?Expires=1765936700&amp;AWSAccessKeyId=AKLT9NSy7kh8TIS1UzNqLRY2&amp;Signature=rdGMei8y9%2BxytNva40BkxziWkr8%3D**1734400692331_193.218_0d15a5271442-slide-25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http://zh-ai-group.ks3-cn-beijing.ksyun.com/image_generate/image_process/production/202412/4d1343d8-0b4b-4e3b-a0f4-88d19df80040.jpg?Expires=1765936697&amp;AWSAccessKeyId=AKLT9NSy7kh8TIS1UzNqLRY2&amp;Signature=1MSISri%2BCQL8yq06B9XYQbNvVmU%3D**1734400692331_193.218_0d15a5271442-slide-25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http://zh-ai-group.ks3-cn-beijing.ksyun.com/image_generate/image_process/production/202412/b370f778-5310-411f-9a5d-4a61f54a6cb4.jpg?Expires=1765936697&amp;AWSAccessKeyId=AKLT9NSy7kh8TIS1UzNqLRY2&amp;Signature=LFjnljCLCTk84R8aAbd2JeRKHL0%3D**1734400692331_193.218_0d15a5271442-slide-25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PIC_SOURCE_TYPE" val="generate_slide_ai*http://zh-ai-group.ks3-cn-beijing.ksyun.com/sr/test/2024-12-17/0a92ef5f876542eebf10447d7a153fcc.jpg?Signature=HdicgQWbo3NU8AODGzcsoz2ecTo%3D&amp;Expires=1765936698&amp;KSSAccessKeyId=AKLT9NSy7kh8TIS1UzNqLRY2**1734400692331_193.218_0d15a5271442-slide-25"/>
</p:tagLst>
</file>

<file path=ppt/tags/tag42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正文"/>
  <p:tag name="KSO_WM_UNIT_TEXT_TYPE" val="1"/>
  <p:tag name="KSO_WM_UNIT_TYPE" val="l_h_f"/>
</p:tagLst>
</file>

<file path=ppt/tags/tag427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428.xml><?xml version="1.0" encoding="utf-8"?>
<p:tagLst xmlns:p="http://schemas.openxmlformats.org/presentationml/2006/main">
  <p:tag name="KSO_WM_FIGMA_LIMIT" val=""/>
  <p:tag name="KSO_WM_FIGMA_SLIDE_GROUP" val="31"/>
  <p:tag name="KSO_WM_SLIDE_TYPE" val="text"/>
</p:tagLst>
</file>

<file path=ppt/tags/tag429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431.xml><?xml version="1.0" encoding="utf-8"?>
<p:tagLst xmlns:p="http://schemas.openxmlformats.org/presentationml/2006/main">
  <p:tag name="KSO_WM_FIGMA_LIMIT" val=""/>
  <p:tag name="KSO_WM_FIGMA_SLIDE_GROUP" val="1"/>
  <p:tag name="KSO_WM_SLIDE_TYPE" val="endPage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8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6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7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7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互联网科技感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0B5EE"/>
      </a:accent1>
      <a:accent2>
        <a:srgbClr val="BB72FB"/>
      </a:accent2>
      <a:accent3>
        <a:srgbClr val="7280FB"/>
      </a:accent3>
      <a:accent4>
        <a:srgbClr val="265EEC"/>
      </a:accent4>
      <a:accent5>
        <a:srgbClr val="0CD3FF"/>
      </a:accent5>
      <a:accent6>
        <a:srgbClr val="1A0BCC"/>
      </a:accent6>
      <a:hlink>
        <a:srgbClr val="E28835"/>
      </a:hlink>
      <a:folHlink>
        <a:srgbClr val="9D8874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1318</Words>
  <Application>WPS 演示</Application>
  <PresentationFormat>宽屏</PresentationFormat>
  <Paragraphs>320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Microsoft YaHei UI</vt:lpstr>
      <vt:lpstr>微软雅黑</vt:lpstr>
      <vt:lpstr>楷体</vt:lpstr>
      <vt:lpstr>Alibaba Sans Medium</vt:lpstr>
      <vt:lpstr>Segoe Print</vt:lpstr>
      <vt:lpstr>Arial Unicode MS</vt:lpstr>
      <vt:lpstr>Calibri</vt:lpstr>
      <vt:lpstr>WPS</vt:lpstr>
      <vt:lpstr>蓝色互联网科技感主题</vt:lpstr>
      <vt:lpstr>OpenHealth-开源项目健康度分析平台</vt:lpstr>
      <vt:lpstr>目录</vt:lpstr>
      <vt:lpstr>平台概述</vt:lpstr>
      <vt:lpstr>PowerPoint 演示文稿</vt:lpstr>
      <vt:lpstr>PowerPoint 演示文稿</vt:lpstr>
      <vt:lpstr>服务对象与价值</vt:lpstr>
      <vt:lpstr>PowerPoint 演示文稿</vt:lpstr>
      <vt:lpstr>PowerPoint 演示文稿</vt:lpstr>
      <vt:lpstr>平台特性与功能</vt:lpstr>
      <vt:lpstr>PowerPoint 演示文稿</vt:lpstr>
      <vt:lpstr>PowerPoint 演示文稿</vt:lpstr>
      <vt:lpstr>PowerPoint 演示文稿</vt:lpstr>
      <vt:lpstr>PowerPoint 演示文稿</vt:lpstr>
      <vt:lpstr>创新与技术挑战</vt:lpstr>
      <vt:lpstr>PowerPoint 演示文稿</vt:lpstr>
      <vt:lpstr>PowerPoint 演示文稿</vt:lpstr>
      <vt:lpstr>设计方案</vt:lpstr>
      <vt:lpstr>PowerPoint 演示文稿</vt:lpstr>
      <vt:lpstr>PowerPoint 演示文稿</vt:lpstr>
      <vt:lpstr>PowerPoint 演示文稿</vt:lpstr>
      <vt:lpstr>应用场景与推广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羊</cp:lastModifiedBy>
  <cp:revision>158</cp:revision>
  <dcterms:created xsi:type="dcterms:W3CDTF">2019-06-19T02:08:00Z</dcterms:created>
  <dcterms:modified xsi:type="dcterms:W3CDTF">2024-12-17T03:06:33Z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4A3075ADB2A24045AAFEF0E85F403DC7_13</vt:lpwstr>
  </property>
</Properties>
</file>